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71" r:id="rId2"/>
    <p:sldId id="281" r:id="rId3"/>
    <p:sldId id="312" r:id="rId4"/>
    <p:sldId id="323" r:id="rId5"/>
    <p:sldId id="324" r:id="rId6"/>
    <p:sldId id="325" r:id="rId7"/>
    <p:sldId id="310" r:id="rId8"/>
    <p:sldId id="326" r:id="rId9"/>
    <p:sldId id="327" r:id="rId10"/>
    <p:sldId id="321" r:id="rId11"/>
    <p:sldId id="313" r:id="rId12"/>
    <p:sldId id="287" r:id="rId13"/>
    <p:sldId id="288" r:id="rId14"/>
    <p:sldId id="289" r:id="rId15"/>
    <p:sldId id="290" r:id="rId16"/>
    <p:sldId id="291" r:id="rId17"/>
    <p:sldId id="292" r:id="rId18"/>
    <p:sldId id="293" r:id="rId19"/>
    <p:sldId id="314" r:id="rId20"/>
    <p:sldId id="295" r:id="rId21"/>
    <p:sldId id="294" r:id="rId22"/>
    <p:sldId id="320" r:id="rId23"/>
    <p:sldId id="303" r:id="rId24"/>
    <p:sldId id="272" r:id="rId25"/>
    <p:sldId id="273" r:id="rId26"/>
    <p:sldId id="297" r:id="rId27"/>
    <p:sldId id="304" r:id="rId28"/>
    <p:sldId id="301" r:id="rId29"/>
    <p:sldId id="302" r:id="rId30"/>
    <p:sldId id="279" r:id="rId31"/>
    <p:sldId id="274" r:id="rId32"/>
    <p:sldId id="260" r:id="rId33"/>
    <p:sldId id="270" r:id="rId34"/>
    <p:sldId id="278" r:id="rId35"/>
    <p:sldId id="264" r:id="rId36"/>
    <p:sldId id="263" r:id="rId37"/>
    <p:sldId id="316" r:id="rId38"/>
    <p:sldId id="317" r:id="rId39"/>
    <p:sldId id="318" r:id="rId40"/>
    <p:sldId id="319" r:id="rId41"/>
  </p:sldIdLst>
  <p:sldSz cx="9144000" cy="6858000" type="screen4x3"/>
  <p:notesSz cx="9872663" cy="67913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02" initials="u"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B45A2C-2300-4FBA-85ED-E0854A900BF3}" v="28" dt="2025-06-30T00:10:39.57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80"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洋輔 浄土" userId="06d56449ef9b25e6" providerId="LiveId" clId="{E1B45A2C-2300-4FBA-85ED-E0854A900BF3}"/>
    <pc:docChg chg="modSld">
      <pc:chgData name="洋輔 浄土" userId="06d56449ef9b25e6" providerId="LiveId" clId="{E1B45A2C-2300-4FBA-85ED-E0854A900BF3}" dt="2025-06-30T00:10:39.574" v="55"/>
      <pc:docMkLst>
        <pc:docMk/>
      </pc:docMkLst>
      <pc:sldChg chg="modSp mod">
        <pc:chgData name="洋輔 浄土" userId="06d56449ef9b25e6" providerId="LiveId" clId="{E1B45A2C-2300-4FBA-85ED-E0854A900BF3}" dt="2025-06-30T00:09:35.212" v="3"/>
        <pc:sldMkLst>
          <pc:docMk/>
          <pc:sldMk cId="463829245" sldId="271"/>
        </pc:sldMkLst>
        <pc:spChg chg="mod">
          <ac:chgData name="洋輔 浄土" userId="06d56449ef9b25e6" providerId="LiveId" clId="{E1B45A2C-2300-4FBA-85ED-E0854A900BF3}" dt="2025-06-30T00:09:35.212" v="3"/>
          <ac:spMkLst>
            <pc:docMk/>
            <pc:sldMk cId="463829245" sldId="271"/>
            <ac:spMk id="2" creationId="{00000000-0000-0000-0000-000000000000}"/>
          </ac:spMkLst>
        </pc:spChg>
      </pc:sldChg>
      <pc:sldChg chg="modSp mod">
        <pc:chgData name="洋輔 浄土" userId="06d56449ef9b25e6" providerId="LiveId" clId="{E1B45A2C-2300-4FBA-85ED-E0854A900BF3}" dt="2025-06-30T00:09:58.037" v="7"/>
        <pc:sldMkLst>
          <pc:docMk/>
          <pc:sldMk cId="2265130048" sldId="312"/>
        </pc:sldMkLst>
        <pc:spChg chg="mod">
          <ac:chgData name="洋輔 浄土" userId="06d56449ef9b25e6" providerId="LiveId" clId="{E1B45A2C-2300-4FBA-85ED-E0854A900BF3}" dt="2025-06-30T00:09:58.037" v="7"/>
          <ac:spMkLst>
            <pc:docMk/>
            <pc:sldMk cId="2265130048" sldId="312"/>
            <ac:spMk id="3" creationId="{00000000-0000-0000-0000-000000000000}"/>
          </ac:spMkLst>
        </pc:spChg>
      </pc:sldChg>
      <pc:sldChg chg="modSp mod">
        <pc:chgData name="洋輔 浄土" userId="06d56449ef9b25e6" providerId="LiveId" clId="{E1B45A2C-2300-4FBA-85ED-E0854A900BF3}" dt="2025-06-30T00:10:39.574" v="55"/>
        <pc:sldMkLst>
          <pc:docMk/>
          <pc:sldMk cId="2082371906" sldId="327"/>
        </pc:sldMkLst>
        <pc:spChg chg="mod">
          <ac:chgData name="洋輔 浄土" userId="06d56449ef9b25e6" providerId="LiveId" clId="{E1B45A2C-2300-4FBA-85ED-E0854A900BF3}" dt="2025-06-30T00:10:39.574" v="55"/>
          <ac:spMkLst>
            <pc:docMk/>
            <pc:sldMk cId="2082371906" sldId="32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279007" cy="340932"/>
          </a:xfrm>
          <a:prstGeom prst="rect">
            <a:avLst/>
          </a:prstGeom>
        </p:spPr>
        <p:txBody>
          <a:bodyPr vert="horz" lIns="91752" tIns="45877" rIns="91752" bIns="4587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1330" y="2"/>
            <a:ext cx="4279006" cy="340932"/>
          </a:xfrm>
          <a:prstGeom prst="rect">
            <a:avLst/>
          </a:prstGeom>
        </p:spPr>
        <p:txBody>
          <a:bodyPr vert="horz" lIns="91752" tIns="45877" rIns="91752" bIns="45877" rtlCol="0"/>
          <a:lstStyle>
            <a:lvl1pPr algn="r">
              <a:defRPr sz="1200"/>
            </a:lvl1pPr>
          </a:lstStyle>
          <a:p>
            <a:fld id="{9125BF7E-FCCB-4EAC-B3FD-3AFB0442C386}" type="datetimeFigureOut">
              <a:rPr kumimoji="1" lang="ja-JP" altLang="en-US" smtClean="0"/>
              <a:t>2025/6/30</a:t>
            </a:fld>
            <a:endParaRPr kumimoji="1" lang="ja-JP" altLang="en-US"/>
          </a:p>
        </p:txBody>
      </p:sp>
      <p:sp>
        <p:nvSpPr>
          <p:cNvPr id="4" name="フッター プレースホルダー 3"/>
          <p:cNvSpPr>
            <a:spLocks noGrp="1"/>
          </p:cNvSpPr>
          <p:nvPr>
            <p:ph type="ftr" sz="quarter" idx="2"/>
          </p:nvPr>
        </p:nvSpPr>
        <p:spPr>
          <a:xfrm>
            <a:off x="3" y="6450393"/>
            <a:ext cx="4279007" cy="340932"/>
          </a:xfrm>
          <a:prstGeom prst="rect">
            <a:avLst/>
          </a:prstGeom>
        </p:spPr>
        <p:txBody>
          <a:bodyPr vert="horz" lIns="91752" tIns="45877" rIns="91752" bIns="4587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1330" y="6450393"/>
            <a:ext cx="4279006" cy="340932"/>
          </a:xfrm>
          <a:prstGeom prst="rect">
            <a:avLst/>
          </a:prstGeom>
        </p:spPr>
        <p:txBody>
          <a:bodyPr vert="horz" lIns="91752" tIns="45877" rIns="91752" bIns="45877" rtlCol="0" anchor="b"/>
          <a:lstStyle>
            <a:lvl1pPr algn="r">
              <a:defRPr sz="1200"/>
            </a:lvl1pPr>
          </a:lstStyle>
          <a:p>
            <a:fld id="{817EB060-02D4-4D5A-8416-E7EEDCCD2D69}" type="slidenum">
              <a:rPr kumimoji="1" lang="ja-JP" altLang="en-US" smtClean="0"/>
              <a:t>‹#›</a:t>
            </a:fld>
            <a:endParaRPr kumimoji="1" lang="ja-JP" altLang="en-US"/>
          </a:p>
        </p:txBody>
      </p:sp>
    </p:spTree>
    <p:extLst>
      <p:ext uri="{BB962C8B-B14F-4D97-AF65-F5344CB8AC3E}">
        <p14:creationId xmlns:p14="http://schemas.microsoft.com/office/powerpoint/2010/main" val="1147538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8230" cy="339838"/>
          </a:xfrm>
          <a:prstGeom prst="rect">
            <a:avLst/>
          </a:prstGeom>
        </p:spPr>
        <p:txBody>
          <a:bodyPr vert="horz" lIns="91075" tIns="45537" rIns="91075" bIns="45537"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127" y="0"/>
            <a:ext cx="4278230" cy="339838"/>
          </a:xfrm>
          <a:prstGeom prst="rect">
            <a:avLst/>
          </a:prstGeom>
        </p:spPr>
        <p:txBody>
          <a:bodyPr vert="horz" lIns="91075" tIns="45537" rIns="91075" bIns="45537" rtlCol="0"/>
          <a:lstStyle>
            <a:lvl1pPr algn="r">
              <a:defRPr sz="1200"/>
            </a:lvl1pPr>
          </a:lstStyle>
          <a:p>
            <a:fld id="{40A11834-325E-4F1A-A07D-BEE68A5D317C}" type="datetimeFigureOut">
              <a:rPr kumimoji="1" lang="ja-JP" altLang="en-US" smtClean="0"/>
              <a:t>2025/6/30</a:t>
            </a:fld>
            <a:endParaRPr kumimoji="1" lang="ja-JP" altLang="en-US"/>
          </a:p>
        </p:txBody>
      </p:sp>
      <p:sp>
        <p:nvSpPr>
          <p:cNvPr id="4" name="スライド イメージ プレースホルダー 3"/>
          <p:cNvSpPr>
            <a:spLocks noGrp="1" noRot="1" noChangeAspect="1"/>
          </p:cNvSpPr>
          <p:nvPr>
            <p:ph type="sldImg" idx="2"/>
          </p:nvPr>
        </p:nvSpPr>
        <p:spPr>
          <a:xfrm>
            <a:off x="3238500" y="509588"/>
            <a:ext cx="3395663" cy="2547937"/>
          </a:xfrm>
          <a:prstGeom prst="rect">
            <a:avLst/>
          </a:prstGeom>
          <a:noFill/>
          <a:ln w="12700">
            <a:solidFill>
              <a:prstClr val="black"/>
            </a:solidFill>
          </a:ln>
        </p:spPr>
        <p:txBody>
          <a:bodyPr vert="horz" lIns="91075" tIns="45537" rIns="91075" bIns="45537" rtlCol="0" anchor="ctr"/>
          <a:lstStyle/>
          <a:p>
            <a:endParaRPr lang="ja-JP" altLang="en-US"/>
          </a:p>
        </p:txBody>
      </p:sp>
      <p:sp>
        <p:nvSpPr>
          <p:cNvPr id="5" name="ノート プレースホルダー 4"/>
          <p:cNvSpPr>
            <a:spLocks noGrp="1"/>
          </p:cNvSpPr>
          <p:nvPr>
            <p:ph type="body" sz="quarter" idx="3"/>
          </p:nvPr>
        </p:nvSpPr>
        <p:spPr>
          <a:xfrm>
            <a:off x="986575" y="3225744"/>
            <a:ext cx="7899514" cy="3056367"/>
          </a:xfrm>
          <a:prstGeom prst="rect">
            <a:avLst/>
          </a:prstGeom>
        </p:spPr>
        <p:txBody>
          <a:bodyPr vert="horz" lIns="91075" tIns="45537" rIns="91075" bIns="455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0402"/>
            <a:ext cx="4278230" cy="339838"/>
          </a:xfrm>
          <a:prstGeom prst="rect">
            <a:avLst/>
          </a:prstGeom>
        </p:spPr>
        <p:txBody>
          <a:bodyPr vert="horz" lIns="91075" tIns="45537" rIns="91075" bIns="455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127" y="6450402"/>
            <a:ext cx="4278230" cy="339838"/>
          </a:xfrm>
          <a:prstGeom prst="rect">
            <a:avLst/>
          </a:prstGeom>
        </p:spPr>
        <p:txBody>
          <a:bodyPr vert="horz" lIns="91075" tIns="45537" rIns="91075" bIns="45537" rtlCol="0" anchor="b"/>
          <a:lstStyle>
            <a:lvl1pPr algn="r">
              <a:defRPr sz="1200"/>
            </a:lvl1pPr>
          </a:lstStyle>
          <a:p>
            <a:fld id="{37A744F7-D7A5-4F20-A50A-3B6E9B2C9249}" type="slidenum">
              <a:rPr kumimoji="1" lang="ja-JP" altLang="en-US" smtClean="0"/>
              <a:t>‹#›</a:t>
            </a:fld>
            <a:endParaRPr kumimoji="1" lang="ja-JP" altLang="en-US"/>
          </a:p>
        </p:txBody>
      </p:sp>
    </p:spTree>
    <p:extLst>
      <p:ext uri="{BB962C8B-B14F-4D97-AF65-F5344CB8AC3E}">
        <p14:creationId xmlns:p14="http://schemas.microsoft.com/office/powerpoint/2010/main" val="2330117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7A744F7-D7A5-4F20-A50A-3B6E9B2C9249}" type="slidenum">
              <a:rPr kumimoji="1" lang="ja-JP" altLang="en-US" smtClean="0"/>
              <a:t>2</a:t>
            </a:fld>
            <a:endParaRPr kumimoji="1" lang="ja-JP" altLang="en-US"/>
          </a:p>
        </p:txBody>
      </p:sp>
    </p:spTree>
    <p:extLst>
      <p:ext uri="{BB962C8B-B14F-4D97-AF65-F5344CB8AC3E}">
        <p14:creationId xmlns:p14="http://schemas.microsoft.com/office/powerpoint/2010/main" val="2001855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7A744F7-D7A5-4F20-A50A-3B6E9B2C9249}" type="slidenum">
              <a:rPr kumimoji="1" lang="ja-JP" altLang="en-US" smtClean="0"/>
              <a:t>27</a:t>
            </a:fld>
            <a:endParaRPr kumimoji="1" lang="ja-JP" altLang="en-US"/>
          </a:p>
        </p:txBody>
      </p:sp>
    </p:spTree>
    <p:extLst>
      <p:ext uri="{BB962C8B-B14F-4D97-AF65-F5344CB8AC3E}">
        <p14:creationId xmlns:p14="http://schemas.microsoft.com/office/powerpoint/2010/main" val="356499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0ADF67-7930-4E87-ADA3-78E154EBA61C}"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351672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584649-7DDB-4B0F-A1E3-CA4F4664186A}"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787870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1723AC-A8D1-4650-98BE-EECF86CEC70B}"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975472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1699B1-8C94-48AC-9701-71758C5D98D0}"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233226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4EF0C7-8D84-42C0-BCA2-028B55E75E00}"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40699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6F4194-E324-47F5-98A0-ADAFE11CE11D}" type="datetime1">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1852764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38A97E-0135-49D0-898A-76F84622E6D7}" type="datetime1">
              <a:rPr kumimoji="1" lang="ja-JP" altLang="en-US" smtClean="0"/>
              <a:t>2025/6/30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228521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0CFAD3-CEDE-4148-9317-93F3B34F997A}" type="datetime1">
              <a:rPr kumimoji="1" lang="ja-JP" altLang="en-US" smtClean="0"/>
              <a:t>2025/6/30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407749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51FC0-4CEE-46D3-97E4-F5F32A0AA2FB}" type="datetime1">
              <a:rPr kumimoji="1" lang="ja-JP" altLang="en-US" smtClean="0"/>
              <a:t>2025/6/30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3212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94A176-9151-4E8E-A65A-E517863890EE}" type="datetime1">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396690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8DCBC0-2B2F-4F75-83DB-13A3E5A9C66D}" type="datetime1">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384440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3BC2-719F-441F-8A86-A827BCE354AF}" type="datetime1">
              <a:rPr kumimoji="1" lang="ja-JP" altLang="en-US" smtClean="0"/>
              <a:t>2025/6/30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AB5FA-0DB7-4F4F-BE68-CF72355F2276}" type="slidenum">
              <a:rPr kumimoji="1" lang="ja-JP" altLang="en-US" smtClean="0"/>
              <a:t>‹#›</a:t>
            </a:fld>
            <a:endParaRPr kumimoji="1" lang="ja-JP" altLang="en-US"/>
          </a:p>
        </p:txBody>
      </p:sp>
    </p:spTree>
    <p:extLst>
      <p:ext uri="{BB962C8B-B14F-4D97-AF65-F5344CB8AC3E}">
        <p14:creationId xmlns:p14="http://schemas.microsoft.com/office/powerpoint/2010/main" val="132541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3D92A155-076E-49C2-A7F2-F72348E072A6}"/>
              </a:ext>
            </a:extLst>
          </p:cNvPr>
          <p:cNvSpPr/>
          <p:nvPr/>
        </p:nvSpPr>
        <p:spPr>
          <a:xfrm>
            <a:off x="1069145" y="1041009"/>
            <a:ext cx="7279653" cy="3235570"/>
          </a:xfrm>
          <a:prstGeom prst="roundRect">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069145" y="1575582"/>
            <a:ext cx="7279654" cy="2532184"/>
          </a:xfrm>
        </p:spPr>
        <p:txBody>
          <a:bodyPr>
            <a:normAutofit fontScale="90000"/>
          </a:bodyPr>
          <a:lstStyle/>
          <a:p>
            <a:pPr algn="ctr"/>
            <a:r>
              <a:rPr lang="ja-JP" altLang="en-US" sz="1400" dirty="0">
                <a:latin typeface="HGP教科書体" panose="02020600000000000000" pitchFamily="18" charset="-128"/>
                <a:ea typeface="HGP教科書体" panose="02020600000000000000" pitchFamily="18" charset="-128"/>
              </a:rPr>
              <a:t>令和７年度福島県障がい者相談支援（障がい者ケアマネジメント）従事者養成研修（演習）</a:t>
            </a:r>
            <a:br>
              <a:rPr lang="en-US" altLang="ja-JP" sz="1400" dirty="0">
                <a:latin typeface="HGP教科書体" panose="02020600000000000000" pitchFamily="18" charset="-128"/>
                <a:ea typeface="HGP教科書体" panose="02020600000000000000" pitchFamily="18" charset="-128"/>
              </a:rPr>
            </a:br>
            <a:br>
              <a:rPr lang="en-US" altLang="ja-JP" sz="1400" dirty="0">
                <a:latin typeface="HGP教科書体" panose="02020600000000000000" pitchFamily="18" charset="-128"/>
                <a:ea typeface="HGP教科書体" panose="02020600000000000000" pitchFamily="18" charset="-128"/>
              </a:rPr>
            </a:br>
            <a:br>
              <a:rPr lang="en-US" altLang="ja-JP" sz="1400" dirty="0">
                <a:latin typeface="HGP教科書体" panose="02020600000000000000" pitchFamily="18" charset="-128"/>
                <a:ea typeface="HGP教科書体" panose="02020600000000000000" pitchFamily="18" charset="-128"/>
              </a:rPr>
            </a:br>
            <a:br>
              <a:rPr lang="en-US" altLang="ja-JP" sz="1400" dirty="0">
                <a:latin typeface="HGP教科書体" panose="02020600000000000000" pitchFamily="18" charset="-128"/>
                <a:ea typeface="HGP教科書体" panose="02020600000000000000" pitchFamily="18" charset="-128"/>
              </a:rPr>
            </a:br>
            <a:br>
              <a:rPr lang="en-US" altLang="ja-JP" sz="1400" dirty="0">
                <a:latin typeface="HG丸ｺﾞｼｯｸM-PRO" panose="020F0600000000000000" pitchFamily="50" charset="-128"/>
                <a:ea typeface="HG丸ｺﾞｼｯｸM-PRO" panose="020F0600000000000000" pitchFamily="50" charset="-128"/>
              </a:rPr>
            </a:br>
            <a:br>
              <a:rPr lang="en-US" altLang="ja-JP" sz="1400" dirty="0">
                <a:latin typeface="HG丸ｺﾞｼｯｸM-PRO" panose="020F0600000000000000" pitchFamily="50" charset="-128"/>
                <a:ea typeface="HG丸ｺﾞｼｯｸM-PRO" panose="020F0600000000000000" pitchFamily="50" charset="-128"/>
              </a:rPr>
            </a:br>
            <a:br>
              <a:rPr lang="en-US" altLang="ja-JP" sz="1400" dirty="0">
                <a:latin typeface="HG丸ｺﾞｼｯｸM-PRO" panose="020F0600000000000000" pitchFamily="50" charset="-128"/>
                <a:ea typeface="HG丸ｺﾞｼｯｸM-PRO" panose="020F0600000000000000" pitchFamily="50" charset="-128"/>
              </a:rPr>
            </a:br>
            <a:r>
              <a:rPr lang="ja-JP" altLang="en-US" dirty="0">
                <a:latin typeface="HGP教科書体" panose="02020600000000000000" pitchFamily="18" charset="-128"/>
                <a:ea typeface="HGP教科書体" panose="02020600000000000000" pitchFamily="18" charset="-128"/>
              </a:rPr>
              <a:t>福島県二さん情報提供書</a:t>
            </a:r>
            <a:br>
              <a:rPr lang="en-US" altLang="ja-JP" b="1" dirty="0">
                <a:latin typeface="HGP教科書体" panose="02020600000000000000" pitchFamily="18" charset="-128"/>
                <a:ea typeface="HGP教科書体" panose="02020600000000000000" pitchFamily="18" charset="-128"/>
              </a:rPr>
            </a:br>
            <a:endParaRPr kumimoji="1" lang="ja-JP" altLang="en-US" b="1" dirty="0">
              <a:latin typeface="HGP教科書体" panose="02020600000000000000" pitchFamily="18" charset="-128"/>
              <a:ea typeface="HGP教科書体" panose="02020600000000000000" pitchFamily="18" charset="-128"/>
            </a:endParaRPr>
          </a:p>
        </p:txBody>
      </p:sp>
      <p:sp>
        <p:nvSpPr>
          <p:cNvPr id="3" name="テキスト ボックス 2"/>
          <p:cNvSpPr txBox="1"/>
          <p:nvPr/>
        </p:nvSpPr>
        <p:spPr>
          <a:xfrm>
            <a:off x="1247962" y="4646359"/>
            <a:ext cx="7100836" cy="1323439"/>
          </a:xfrm>
          <a:prstGeom prst="rect">
            <a:avLst/>
          </a:prstGeom>
          <a:noFill/>
        </p:spPr>
        <p:txBody>
          <a:bodyPr wrap="square" rtlCol="0">
            <a:spAutoFit/>
          </a:bodyPr>
          <a:lstStyle/>
          <a:p>
            <a:r>
              <a:rPr kumimoji="1" lang="ja-JP" altLang="en-US" sz="2000" dirty="0">
                <a:solidFill>
                  <a:srgbClr val="FF0000"/>
                </a:solidFill>
                <a:latin typeface="HGP教科書体" panose="02020600000000000000" pitchFamily="18" charset="-128"/>
                <a:ea typeface="HGP教科書体" panose="02020600000000000000" pitchFamily="18" charset="-128"/>
              </a:rPr>
              <a:t>ファシリテーターの方はこちら</a:t>
            </a:r>
            <a:r>
              <a:rPr lang="ja-JP" altLang="en-US" sz="2000" dirty="0">
                <a:solidFill>
                  <a:srgbClr val="FF0000"/>
                </a:solidFill>
                <a:latin typeface="HGP教科書体" panose="02020600000000000000" pitchFamily="18" charset="-128"/>
                <a:ea typeface="HGP教科書体" panose="02020600000000000000" pitchFamily="18" charset="-128"/>
              </a:rPr>
              <a:t>を参考に県二さん情報を受講者に提供してください。</a:t>
            </a:r>
            <a:r>
              <a:rPr kumimoji="1" lang="ja-JP" altLang="en-US" sz="2000" dirty="0">
                <a:solidFill>
                  <a:srgbClr val="FF0000"/>
                </a:solidFill>
                <a:latin typeface="HGP教科書体" panose="02020600000000000000" pitchFamily="18" charset="-128"/>
                <a:ea typeface="HGP教科書体" panose="02020600000000000000" pitchFamily="18" charset="-128"/>
              </a:rPr>
              <a:t>また、この提供書については受講生が知らない県二さん情報が多く記載してあります。質問を受けたり、支援の見立て・手立てを考える際にこちらの情報を活用してください。</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a:t>
            </a:fld>
            <a:endParaRPr kumimoji="1" lang="ja-JP" altLang="en-US"/>
          </a:p>
        </p:txBody>
      </p:sp>
      <p:sp>
        <p:nvSpPr>
          <p:cNvPr id="5" name="角丸四角形 4"/>
          <p:cNvSpPr/>
          <p:nvPr/>
        </p:nvSpPr>
        <p:spPr>
          <a:xfrm>
            <a:off x="7643718" y="311013"/>
            <a:ext cx="1410159" cy="4627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①</a:t>
            </a:r>
            <a:r>
              <a:rPr lang="ja-JP" altLang="en-US" sz="2400" dirty="0">
                <a:solidFill>
                  <a:schemeClr val="tx1"/>
                </a:solidFill>
              </a:rPr>
              <a:t>－</a:t>
            </a:r>
            <a:r>
              <a:rPr lang="ja-JP" altLang="en-US" sz="2800" dirty="0">
                <a:solidFill>
                  <a:schemeClr val="tx1"/>
                </a:solidFill>
              </a:rPr>
              <a:t>０</a:t>
            </a:r>
            <a:r>
              <a:rPr kumimoji="1" lang="en-US" altLang="ja-JP" dirty="0">
                <a:solidFill>
                  <a:schemeClr val="tx1"/>
                </a:solidFill>
              </a:rPr>
              <a:t> </a:t>
            </a:r>
            <a:endParaRPr kumimoji="1" lang="ja-JP" altLang="en-US" dirty="0">
              <a:solidFill>
                <a:schemeClr val="tx1"/>
              </a:solidFill>
            </a:endParaRPr>
          </a:p>
        </p:txBody>
      </p:sp>
    </p:spTree>
    <p:extLst>
      <p:ext uri="{BB962C8B-B14F-4D97-AF65-F5344CB8AC3E}">
        <p14:creationId xmlns:p14="http://schemas.microsoft.com/office/powerpoint/2010/main" val="463829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u="sng" dirty="0">
                <a:latin typeface="HG丸ｺﾞｼｯｸM-PRO" panose="020F0600000000000000" pitchFamily="50" charset="-128"/>
                <a:ea typeface="HG丸ｺﾞｼｯｸM-PRO" panose="020F0600000000000000" pitchFamily="50" charset="-128"/>
              </a:rPr>
              <a:t>◆  </a:t>
            </a:r>
            <a:r>
              <a:rPr kumimoji="1" lang="ja-JP" altLang="en-US" sz="3200" u="sng" dirty="0">
                <a:latin typeface="HGP教科書体" panose="02020600000000000000" pitchFamily="18" charset="-128"/>
                <a:ea typeface="HGP教科書体" panose="02020600000000000000" pitchFamily="18" charset="-128"/>
              </a:rPr>
              <a:t>県二さんの主な一日の生活パターン</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10</a:t>
            </a:fld>
            <a:endParaRPr kumimoji="1" lang="ja-JP" altLang="en-US"/>
          </a:p>
        </p:txBody>
      </p:sp>
      <p:cxnSp>
        <p:nvCxnSpPr>
          <p:cNvPr id="7" name="直線コネクタ 6"/>
          <p:cNvCxnSpPr>
            <a:cxnSpLocks/>
          </p:cNvCxnSpPr>
          <p:nvPr/>
        </p:nvCxnSpPr>
        <p:spPr>
          <a:xfrm>
            <a:off x="1288869" y="2098766"/>
            <a:ext cx="0" cy="38177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280160" y="2098766"/>
            <a:ext cx="27867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280160" y="3822709"/>
            <a:ext cx="269966" cy="1306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a:cxnSpLocks/>
          </p:cNvCxnSpPr>
          <p:nvPr/>
        </p:nvCxnSpPr>
        <p:spPr>
          <a:xfrm>
            <a:off x="1288869" y="5916545"/>
            <a:ext cx="26996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639384" y="1914100"/>
            <a:ext cx="3324499" cy="461665"/>
          </a:xfrm>
          <a:prstGeom prst="rect">
            <a:avLst/>
          </a:prstGeom>
          <a:noFill/>
          <a:ln>
            <a:noFill/>
          </a:ln>
        </p:spPr>
        <p:txBody>
          <a:bodyPr wrap="square" rtlCol="0">
            <a:spAutoFit/>
          </a:bodyPr>
          <a:lstStyle/>
          <a:p>
            <a:r>
              <a:rPr kumimoji="1" lang="ja-JP" altLang="en-US" sz="2400" dirty="0">
                <a:latin typeface="HGP教科書体" panose="02020600000000000000" pitchFamily="18" charset="-128"/>
                <a:ea typeface="HGP教科書体" panose="02020600000000000000" pitchFamily="18" charset="-128"/>
              </a:rPr>
              <a:t>起床</a:t>
            </a:r>
            <a:r>
              <a:rPr kumimoji="1" lang="en-US" altLang="ja-JP" sz="2400" dirty="0">
                <a:latin typeface="HGP教科書体" panose="02020600000000000000" pitchFamily="18" charset="-128"/>
                <a:ea typeface="HGP教科書体" panose="02020600000000000000" pitchFamily="18" charset="-128"/>
              </a:rPr>
              <a:t>/</a:t>
            </a:r>
            <a:r>
              <a:rPr kumimoji="1" lang="ja-JP" altLang="en-US" sz="2400" dirty="0">
                <a:latin typeface="HGP教科書体" panose="02020600000000000000" pitchFamily="18" charset="-128"/>
                <a:ea typeface="HGP教科書体" panose="02020600000000000000" pitchFamily="18" charset="-128"/>
              </a:rPr>
              <a:t>朝食　</a:t>
            </a:r>
            <a:r>
              <a:rPr kumimoji="1" lang="ja-JP" altLang="en-US" sz="2400" b="1" dirty="0">
                <a:solidFill>
                  <a:srgbClr val="002060"/>
                </a:solidFill>
                <a:latin typeface="HGP教科書体" panose="02020600000000000000" pitchFamily="18" charset="-128"/>
                <a:ea typeface="HGP教科書体" panose="02020600000000000000" pitchFamily="18" charset="-128"/>
              </a:rPr>
              <a:t>６：００</a:t>
            </a:r>
            <a:r>
              <a:rPr kumimoji="1" lang="ja-JP" altLang="en-US" sz="2400" dirty="0">
                <a:latin typeface="HGP教科書体" panose="02020600000000000000" pitchFamily="18" charset="-128"/>
                <a:ea typeface="HGP教科書体" panose="02020600000000000000" pitchFamily="18" charset="-128"/>
              </a:rPr>
              <a:t>ぐらい</a:t>
            </a:r>
          </a:p>
        </p:txBody>
      </p:sp>
      <p:sp>
        <p:nvSpPr>
          <p:cNvPr id="14" name="テキスト ボックス 13"/>
          <p:cNvSpPr txBox="1"/>
          <p:nvPr/>
        </p:nvSpPr>
        <p:spPr>
          <a:xfrm>
            <a:off x="1639384" y="3603562"/>
            <a:ext cx="2131427" cy="400110"/>
          </a:xfrm>
          <a:prstGeom prst="rect">
            <a:avLst/>
          </a:prstGeom>
          <a:noFill/>
          <a:ln>
            <a:noFill/>
          </a:ln>
        </p:spPr>
        <p:txBody>
          <a:bodyPr wrap="square" rtlCol="0">
            <a:spAutoFit/>
          </a:bodyPr>
          <a:lstStyle/>
          <a:p>
            <a:r>
              <a:rPr lang="ja-JP" altLang="en-US" sz="2000" dirty="0">
                <a:latin typeface="HGP教科書体" panose="02020600000000000000" pitchFamily="18" charset="-128"/>
                <a:ea typeface="HGP教科書体" panose="02020600000000000000" pitchFamily="18" charset="-128"/>
              </a:rPr>
              <a:t>昼食　１２：００</a:t>
            </a:r>
            <a:endParaRPr kumimoji="1" lang="ja-JP" altLang="en-US" sz="2000" dirty="0">
              <a:latin typeface="HGP教科書体" panose="02020600000000000000" pitchFamily="18" charset="-128"/>
              <a:ea typeface="HGP教科書体" panose="02020600000000000000" pitchFamily="18" charset="-128"/>
            </a:endParaRPr>
          </a:p>
        </p:txBody>
      </p:sp>
      <p:sp>
        <p:nvSpPr>
          <p:cNvPr id="15" name="テキスト ボックス 14"/>
          <p:cNvSpPr txBox="1"/>
          <p:nvPr/>
        </p:nvSpPr>
        <p:spPr>
          <a:xfrm>
            <a:off x="1635520" y="5747712"/>
            <a:ext cx="2932596" cy="400110"/>
          </a:xfrm>
          <a:prstGeom prst="rect">
            <a:avLst/>
          </a:prstGeom>
          <a:noFill/>
          <a:ln>
            <a:noFill/>
          </a:ln>
        </p:spPr>
        <p:txBody>
          <a:bodyPr wrap="square" rtlCol="0">
            <a:spAutoFit/>
          </a:bodyPr>
          <a:lstStyle/>
          <a:p>
            <a:r>
              <a:rPr lang="ja-JP" altLang="en-US" sz="2000" dirty="0">
                <a:latin typeface="HGP教科書体" panose="02020600000000000000" pitchFamily="18" charset="-128"/>
                <a:ea typeface="HGP教科書体" panose="02020600000000000000" pitchFamily="18" charset="-128"/>
              </a:rPr>
              <a:t>就寝　２２</a:t>
            </a:r>
            <a:r>
              <a:rPr lang="en-US" altLang="ja-JP" sz="2000" dirty="0">
                <a:latin typeface="HGP教科書体" panose="02020600000000000000" pitchFamily="18" charset="-128"/>
                <a:ea typeface="HGP教科書体" panose="02020600000000000000" pitchFamily="18" charset="-128"/>
              </a:rPr>
              <a:t>:</a:t>
            </a:r>
            <a:r>
              <a:rPr lang="ja-JP" altLang="en-US" sz="2000" dirty="0">
                <a:latin typeface="HGP教科書体" panose="02020600000000000000" pitchFamily="18" charset="-128"/>
                <a:ea typeface="HGP教科書体" panose="02020600000000000000" pitchFamily="18" charset="-128"/>
              </a:rPr>
              <a:t>００ぐらい</a:t>
            </a:r>
            <a:endParaRPr kumimoji="1" lang="ja-JP" altLang="en-US" sz="2000" dirty="0">
              <a:latin typeface="HGP教科書体" panose="02020600000000000000" pitchFamily="18" charset="-128"/>
              <a:ea typeface="HGP教科書体" panose="02020600000000000000" pitchFamily="18" charset="-128"/>
            </a:endParaRPr>
          </a:p>
        </p:txBody>
      </p:sp>
      <p:sp>
        <p:nvSpPr>
          <p:cNvPr id="16" name="テキスト ボックス 15"/>
          <p:cNvSpPr txBox="1"/>
          <p:nvPr/>
        </p:nvSpPr>
        <p:spPr>
          <a:xfrm>
            <a:off x="1639381" y="4870104"/>
            <a:ext cx="5971239" cy="707886"/>
          </a:xfrm>
          <a:prstGeom prst="rect">
            <a:avLst/>
          </a:prstGeom>
          <a:noFill/>
          <a:ln>
            <a:noFill/>
          </a:ln>
        </p:spPr>
        <p:txBody>
          <a:bodyPr wrap="square" rtlCol="0">
            <a:spAutoFit/>
          </a:bodyPr>
          <a:lstStyle/>
          <a:p>
            <a:r>
              <a:rPr lang="ja-JP" altLang="en-US" sz="2000" dirty="0">
                <a:latin typeface="HGP教科書体" panose="02020600000000000000" pitchFamily="18" charset="-128"/>
                <a:ea typeface="HGP教科書体" panose="02020600000000000000" pitchFamily="18" charset="-128"/>
              </a:rPr>
              <a:t>兄様子伺い　１８</a:t>
            </a:r>
            <a:r>
              <a:rPr lang="en-US" altLang="ja-JP" sz="2000" dirty="0">
                <a:latin typeface="HGP教科書体" panose="02020600000000000000" pitchFamily="18" charset="-128"/>
                <a:ea typeface="HGP教科書体" panose="02020600000000000000" pitchFamily="18" charset="-128"/>
              </a:rPr>
              <a:t>:</a:t>
            </a:r>
            <a:r>
              <a:rPr lang="ja-JP" altLang="en-US" sz="2000" dirty="0">
                <a:latin typeface="HGP教科書体" panose="02020600000000000000" pitchFamily="18" charset="-128"/>
                <a:ea typeface="HGP教科書体" panose="02020600000000000000" pitchFamily="18" charset="-128"/>
              </a:rPr>
              <a:t>００～１９：００</a:t>
            </a:r>
            <a:endParaRPr lang="en-US" altLang="ja-JP" sz="2000" dirty="0">
              <a:latin typeface="HGP教科書体" panose="02020600000000000000" pitchFamily="18" charset="-128"/>
              <a:ea typeface="HGP教科書体" panose="02020600000000000000" pitchFamily="18" charset="-128"/>
            </a:endParaRPr>
          </a:p>
          <a:p>
            <a:r>
              <a:rPr lang="ja-JP" altLang="en-US" sz="2000" dirty="0">
                <a:latin typeface="HGP教科書体" panose="02020600000000000000" pitchFamily="18" charset="-128"/>
                <a:ea typeface="HGP教科書体" panose="02020600000000000000" pitchFamily="18" charset="-128"/>
              </a:rPr>
              <a:t>（土日は</a:t>
            </a:r>
            <a:r>
              <a:rPr lang="en-US" altLang="ja-JP" sz="2000" dirty="0">
                <a:latin typeface="HGP教科書体" panose="02020600000000000000" pitchFamily="18" charset="-128"/>
                <a:ea typeface="HGP教科書体" panose="02020600000000000000" pitchFamily="18" charset="-128"/>
              </a:rPr>
              <a:t>10:00</a:t>
            </a:r>
            <a:r>
              <a:rPr lang="ja-JP" altLang="en-US" sz="2000" dirty="0">
                <a:latin typeface="HGP教科書体" panose="02020600000000000000" pitchFamily="18" charset="-128"/>
                <a:ea typeface="HGP教科書体" panose="02020600000000000000" pitchFamily="18" charset="-128"/>
              </a:rPr>
              <a:t>～</a:t>
            </a:r>
            <a:r>
              <a:rPr lang="en-US" altLang="ja-JP" sz="2000" dirty="0">
                <a:latin typeface="HGP教科書体" panose="02020600000000000000" pitchFamily="18" charset="-128"/>
                <a:ea typeface="HGP教科書体" panose="02020600000000000000" pitchFamily="18" charset="-128"/>
              </a:rPr>
              <a:t>12:00</a:t>
            </a:r>
            <a:r>
              <a:rPr lang="ja-JP" altLang="en-US" sz="2000" dirty="0" err="1">
                <a:latin typeface="HGP教科書体" panose="02020600000000000000" pitchFamily="18" charset="-128"/>
                <a:ea typeface="HGP教科書体" panose="02020600000000000000" pitchFamily="18" charset="-128"/>
              </a:rPr>
              <a:t>ごろ</a:t>
            </a:r>
            <a:r>
              <a:rPr lang="ja-JP" altLang="en-US" sz="2000" dirty="0">
                <a:latin typeface="HGP教科書体" panose="02020600000000000000" pitchFamily="18" charset="-128"/>
                <a:ea typeface="HGP教科書体" panose="02020600000000000000" pitchFamily="18" charset="-128"/>
              </a:rPr>
              <a:t>訪問）</a:t>
            </a:r>
            <a:endParaRPr kumimoji="1" lang="ja-JP" altLang="en-US" sz="2000" dirty="0">
              <a:latin typeface="HGP教科書体" panose="02020600000000000000" pitchFamily="18" charset="-128"/>
              <a:ea typeface="HGP教科書体" panose="02020600000000000000" pitchFamily="18" charset="-128"/>
            </a:endParaRPr>
          </a:p>
        </p:txBody>
      </p:sp>
      <p:sp>
        <p:nvSpPr>
          <p:cNvPr id="17" name="テキスト ボックス 16"/>
          <p:cNvSpPr txBox="1"/>
          <p:nvPr/>
        </p:nvSpPr>
        <p:spPr>
          <a:xfrm>
            <a:off x="1639383" y="2697339"/>
            <a:ext cx="2932607" cy="707886"/>
          </a:xfrm>
          <a:prstGeom prst="rect">
            <a:avLst/>
          </a:prstGeom>
          <a:noFill/>
          <a:ln>
            <a:noFill/>
          </a:ln>
        </p:spPr>
        <p:txBody>
          <a:bodyPr wrap="square" rtlCol="0">
            <a:spAutoFit/>
          </a:bodyPr>
          <a:lstStyle/>
          <a:p>
            <a:r>
              <a:rPr lang="ja-JP" altLang="en-US" sz="2000" dirty="0">
                <a:latin typeface="HGP教科書体" panose="02020600000000000000" pitchFamily="18" charset="-128"/>
                <a:ea typeface="HGP教科書体" panose="02020600000000000000" pitchFamily="18" charset="-128"/>
              </a:rPr>
              <a:t>自宅で過ごす</a:t>
            </a:r>
            <a:endParaRPr lang="en-US" altLang="ja-JP" sz="2000" dirty="0">
              <a:latin typeface="HGP教科書体" panose="02020600000000000000" pitchFamily="18" charset="-128"/>
              <a:ea typeface="HGP教科書体" panose="02020600000000000000" pitchFamily="18" charset="-128"/>
            </a:endParaRPr>
          </a:p>
          <a:p>
            <a:r>
              <a:rPr kumimoji="1" lang="ja-JP" altLang="en-US" sz="2000" dirty="0">
                <a:latin typeface="HGP教科書体" panose="02020600000000000000" pitchFamily="18" charset="-128"/>
                <a:ea typeface="HGP教科書体" panose="02020600000000000000" pitchFamily="18" charset="-128"/>
              </a:rPr>
              <a:t>（</a:t>
            </a:r>
            <a:r>
              <a:rPr kumimoji="1" lang="en-US" altLang="ja-JP" sz="2000" dirty="0">
                <a:latin typeface="HGP教科書体" panose="02020600000000000000" pitchFamily="18" charset="-128"/>
                <a:ea typeface="HGP教科書体" panose="02020600000000000000" pitchFamily="18" charset="-128"/>
              </a:rPr>
              <a:t>TV,</a:t>
            </a:r>
            <a:r>
              <a:rPr kumimoji="1" lang="ja-JP" altLang="en-US" sz="2000" dirty="0">
                <a:latin typeface="HGP教科書体" panose="02020600000000000000" pitchFamily="18" charset="-128"/>
                <a:ea typeface="HGP教科書体" panose="02020600000000000000" pitchFamily="18" charset="-128"/>
              </a:rPr>
              <a:t>ゲーム、プラモ製作）</a:t>
            </a:r>
          </a:p>
        </p:txBody>
      </p:sp>
      <p:sp>
        <p:nvSpPr>
          <p:cNvPr id="18" name="テキスト ボックス 17"/>
          <p:cNvSpPr txBox="1"/>
          <p:nvPr/>
        </p:nvSpPr>
        <p:spPr>
          <a:xfrm>
            <a:off x="1639383" y="4263564"/>
            <a:ext cx="2601691" cy="400110"/>
          </a:xfrm>
          <a:prstGeom prst="rect">
            <a:avLst/>
          </a:prstGeom>
          <a:noFill/>
          <a:ln>
            <a:noFill/>
          </a:ln>
        </p:spPr>
        <p:txBody>
          <a:bodyPr wrap="square" rtlCol="0">
            <a:spAutoFit/>
          </a:bodyPr>
          <a:lstStyle/>
          <a:p>
            <a:r>
              <a:rPr lang="ja-JP" altLang="en-US" sz="2000" dirty="0">
                <a:latin typeface="HGP教科書体" panose="02020600000000000000" pitchFamily="18" charset="-128"/>
                <a:ea typeface="HGP教科書体" panose="02020600000000000000" pitchFamily="18" charset="-128"/>
              </a:rPr>
              <a:t>コンビニなど外出</a:t>
            </a:r>
            <a:endParaRPr lang="en-US" altLang="ja-JP" sz="2000"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3653242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84737" y="1871003"/>
            <a:ext cx="7019779" cy="3432517"/>
          </a:xfrm>
          <a:prstGeom prst="roundRect">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576775" y="2896343"/>
            <a:ext cx="7886700" cy="1325563"/>
          </a:xfrm>
        </p:spPr>
        <p:txBody>
          <a:bodyPr>
            <a:normAutofit/>
          </a:bodyPr>
          <a:lstStyle/>
          <a:p>
            <a:pPr algn="ctr"/>
            <a:r>
              <a:rPr kumimoji="1" lang="ja-JP" altLang="en-US" sz="3600" dirty="0">
                <a:latin typeface="HGP教科書体" panose="02020600000000000000" pitchFamily="18" charset="-128"/>
                <a:ea typeface="HGP教科書体" panose="02020600000000000000" pitchFamily="18" charset="-128"/>
              </a:rPr>
              <a:t>県二さんの詳細について</a:t>
            </a:r>
          </a:p>
        </p:txBody>
      </p:sp>
      <p:sp>
        <p:nvSpPr>
          <p:cNvPr id="3" name="スライド番号プレースホルダー 2"/>
          <p:cNvSpPr>
            <a:spLocks noGrp="1"/>
          </p:cNvSpPr>
          <p:nvPr>
            <p:ph type="sldNum" sz="quarter" idx="12"/>
          </p:nvPr>
        </p:nvSpPr>
        <p:spPr/>
        <p:txBody>
          <a:bodyPr/>
          <a:lstStyle/>
          <a:p>
            <a:fld id="{4D5AB5FA-0DB7-4F4F-BE68-CF72355F2276}" type="slidenum">
              <a:rPr kumimoji="1" lang="ja-JP" altLang="en-US" smtClean="0"/>
              <a:t>11</a:t>
            </a:fld>
            <a:endParaRPr kumimoji="1" lang="ja-JP" altLang="en-US"/>
          </a:p>
        </p:txBody>
      </p:sp>
    </p:spTree>
    <p:extLst>
      <p:ext uri="{BB962C8B-B14F-4D97-AF65-F5344CB8AC3E}">
        <p14:creationId xmlns:p14="http://schemas.microsoft.com/office/powerpoint/2010/main" val="584748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99662"/>
            <a:ext cx="7886700" cy="923743"/>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a:t>
            </a:r>
            <a:r>
              <a:rPr lang="ja-JP" altLang="en-US" sz="3600" dirty="0">
                <a:highlight>
                  <a:srgbClr val="FFFF00"/>
                </a:highlight>
                <a:latin typeface="HGP教科書体" panose="02020600000000000000" pitchFamily="18" charset="-128"/>
                <a:ea typeface="HGP教科書体" panose="02020600000000000000" pitchFamily="18" charset="-128"/>
              </a:rPr>
              <a:t>の</a:t>
            </a:r>
            <a:r>
              <a:rPr lang="en-US" altLang="ja-JP" sz="3600" b="1" dirty="0">
                <a:highlight>
                  <a:srgbClr val="FFFF00"/>
                </a:highlight>
                <a:latin typeface="HGP教科書体" panose="02020600000000000000" pitchFamily="18" charset="-128"/>
                <a:ea typeface="HGP教科書体" panose="02020600000000000000" pitchFamily="18" charset="-128"/>
              </a:rPr>
              <a:t>ADL</a:t>
            </a:r>
            <a:r>
              <a:rPr lang="ja-JP" altLang="en-US" sz="3600" b="1" dirty="0">
                <a:highlight>
                  <a:srgbClr val="FFFF00"/>
                </a:highlight>
                <a:latin typeface="HGP教科書体" panose="02020600000000000000" pitchFamily="18" charset="-128"/>
                <a:ea typeface="HGP教科書体" panose="02020600000000000000" pitchFamily="18" charset="-128"/>
              </a:rPr>
              <a:t>①</a:t>
            </a:r>
            <a:endParaRPr kumimoji="1" lang="ja-JP" altLang="en-US" sz="3600" b="1"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520505" y="1123405"/>
            <a:ext cx="8319474" cy="5442858"/>
          </a:xfrm>
        </p:spPr>
        <p:txBody>
          <a:bodyPr>
            <a:normAutofit fontScale="92500"/>
          </a:bodyPr>
          <a:lstStyle/>
          <a:p>
            <a:pPr marL="0" indent="0">
              <a:buNone/>
            </a:pPr>
            <a:r>
              <a:rPr kumimoji="1" lang="ja-JP" altLang="en-US" sz="3500" u="sng" dirty="0">
                <a:latin typeface="HGP教科書体" panose="02020600000000000000" pitchFamily="18" charset="-128"/>
                <a:ea typeface="HGP教科書体" panose="02020600000000000000" pitchFamily="18" charset="-128"/>
              </a:rPr>
              <a:t>◆  食事・調理</a:t>
            </a:r>
            <a:endParaRPr kumimoji="1" lang="en-US" altLang="ja-JP" sz="3500" u="sng"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食事</a:t>
            </a:r>
            <a:r>
              <a:rPr lang="ja-JP" altLang="en-US" dirty="0">
                <a:latin typeface="HGP教科書体" panose="02020600000000000000" pitchFamily="18" charset="-128"/>
                <a:ea typeface="HGP教科書体" panose="02020600000000000000" pitchFamily="18" charset="-128"/>
              </a:rPr>
              <a:t>は近くのコンビニで買う</a:t>
            </a:r>
            <a:r>
              <a:rPr lang="ja-JP" altLang="en-US" b="1" dirty="0">
                <a:solidFill>
                  <a:srgbClr val="0070C0"/>
                </a:solidFill>
                <a:latin typeface="HGP教科書体" panose="02020600000000000000" pitchFamily="18" charset="-128"/>
                <a:ea typeface="HGP教科書体" panose="02020600000000000000" pitchFamily="18" charset="-128"/>
              </a:rPr>
              <a:t>弁当</a:t>
            </a:r>
            <a:r>
              <a:rPr lang="ja-JP" altLang="en-US" dirty="0">
                <a:latin typeface="HGP教科書体" panose="02020600000000000000" pitchFamily="18" charset="-128"/>
                <a:ea typeface="HGP教科書体" panose="02020600000000000000" pitchFamily="18" charset="-128"/>
              </a:rPr>
              <a:t>や</a:t>
            </a:r>
            <a:r>
              <a:rPr lang="ja-JP" altLang="en-US" b="1" dirty="0">
                <a:solidFill>
                  <a:srgbClr val="0070C0"/>
                </a:solidFill>
                <a:latin typeface="HGP教科書体" panose="02020600000000000000" pitchFamily="18" charset="-128"/>
                <a:ea typeface="HGP教科書体" panose="02020600000000000000" pitchFamily="18" charset="-128"/>
              </a:rPr>
              <a:t>カップラーメン</a:t>
            </a:r>
            <a:r>
              <a:rPr lang="ja-JP" altLang="en-US" b="1" dirty="0">
                <a:latin typeface="HGP教科書体" panose="02020600000000000000" pitchFamily="18" charset="-128"/>
                <a:ea typeface="HGP教科書体" panose="02020600000000000000" pitchFamily="18" charset="-128"/>
              </a:rPr>
              <a:t>が中心。</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en-US" altLang="ja-JP" sz="2600" dirty="0">
                <a:latin typeface="HGP教科書体" panose="02020600000000000000" pitchFamily="18" charset="-128"/>
                <a:ea typeface="HGP教科書体" panose="02020600000000000000" pitchFamily="18" charset="-128"/>
              </a:rPr>
              <a:t>(</a:t>
            </a:r>
            <a:r>
              <a:rPr lang="ja-JP" altLang="en-US" sz="2600" dirty="0">
                <a:latin typeface="HGP教科書体" panose="02020600000000000000" pitchFamily="18" charset="-128"/>
                <a:ea typeface="HGP教科書体" panose="02020600000000000000" pitchFamily="18" charset="-128"/>
              </a:rPr>
              <a:t>コンビニ以外での食材調達や外食することはほぼなし</a:t>
            </a:r>
            <a:r>
              <a:rPr lang="en-US" altLang="ja-JP" sz="2600" dirty="0">
                <a:latin typeface="HGP教科書体" panose="02020600000000000000" pitchFamily="18" charset="-128"/>
                <a:ea typeface="HGP教科書体" panose="02020600000000000000" pitchFamily="18" charset="-128"/>
              </a:rPr>
              <a:t>)</a:t>
            </a: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FF0000"/>
                </a:solidFill>
                <a:latin typeface="HGP教科書体" panose="02020600000000000000" pitchFamily="18" charset="-128"/>
                <a:ea typeface="HGP教科書体" panose="02020600000000000000" pitchFamily="18" charset="-128"/>
              </a:rPr>
              <a:t>朝食</a:t>
            </a:r>
            <a:r>
              <a:rPr lang="ja-JP" altLang="en-US" dirty="0">
                <a:latin typeface="HGP教科書体" panose="02020600000000000000" pitchFamily="18" charset="-128"/>
                <a:ea typeface="HGP教科書体" panose="02020600000000000000" pitchFamily="18" charset="-128"/>
              </a:rPr>
              <a:t>は前日に買った</a:t>
            </a:r>
            <a:r>
              <a:rPr lang="ja-JP" altLang="en-US" b="1" dirty="0">
                <a:solidFill>
                  <a:srgbClr val="0070C0"/>
                </a:solidFill>
                <a:latin typeface="HGP教科書体" panose="02020600000000000000" pitchFamily="18" charset="-128"/>
                <a:ea typeface="HGP教科書体" panose="02020600000000000000" pitchFamily="18" charset="-128"/>
              </a:rPr>
              <a:t>パン</a:t>
            </a:r>
            <a:r>
              <a:rPr lang="ja-JP" altLang="en-US" b="1" dirty="0">
                <a:solidFill>
                  <a:srgbClr val="002060"/>
                </a:solidFill>
                <a:latin typeface="HGP教科書体" panose="02020600000000000000" pitchFamily="18" charset="-128"/>
                <a:ea typeface="HGP教科書体" panose="02020600000000000000" pitchFamily="18" charset="-128"/>
              </a:rPr>
              <a:t>。</a:t>
            </a:r>
            <a:endParaRPr lang="en-US" altLang="ja-JP" b="1" dirty="0">
              <a:solidFill>
                <a:srgbClr val="002060"/>
              </a:solidFill>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FF0000"/>
                </a:solidFill>
                <a:latin typeface="HGP教科書体" panose="02020600000000000000" pitchFamily="18" charset="-128"/>
                <a:ea typeface="HGP教科書体" panose="02020600000000000000" pitchFamily="18" charset="-128"/>
              </a:rPr>
              <a:t>昼食＆夕食</a:t>
            </a:r>
            <a:r>
              <a:rPr lang="ja-JP" altLang="en-US" dirty="0">
                <a:latin typeface="HGP教科書体" panose="02020600000000000000" pitchFamily="18" charset="-128"/>
                <a:ea typeface="HGP教科書体" panose="02020600000000000000" pitchFamily="18" charset="-128"/>
              </a:rPr>
              <a:t>は時々兄が買ってくる</a:t>
            </a:r>
            <a:r>
              <a:rPr lang="ja-JP" altLang="en-US" b="1" dirty="0">
                <a:solidFill>
                  <a:srgbClr val="0070C0"/>
                </a:solidFill>
                <a:latin typeface="HGP教科書体" panose="02020600000000000000" pitchFamily="18" charset="-128"/>
                <a:ea typeface="HGP教科書体" panose="02020600000000000000" pitchFamily="18" charset="-128"/>
              </a:rPr>
              <a:t>惣菜</a:t>
            </a:r>
            <a:r>
              <a:rPr lang="ja-JP" altLang="en-US" dirty="0">
                <a:latin typeface="HGP教科書体" panose="02020600000000000000" pitchFamily="18" charset="-128"/>
                <a:ea typeface="HGP教科書体" panose="02020600000000000000" pitchFamily="18" charset="-128"/>
              </a:rPr>
              <a:t>もしくは</a:t>
            </a:r>
            <a:r>
              <a:rPr lang="ja-JP" altLang="en-US" b="1" dirty="0">
                <a:solidFill>
                  <a:srgbClr val="0070C0"/>
                </a:solidFill>
                <a:latin typeface="HGP教科書体" panose="02020600000000000000" pitchFamily="18" charset="-128"/>
                <a:ea typeface="HGP教科書体" panose="02020600000000000000" pitchFamily="18" charset="-128"/>
              </a:rPr>
              <a:t>コンビニ弁当か</a:t>
            </a:r>
            <a:endParaRPr lang="en-US" altLang="ja-JP"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70C0"/>
                </a:solidFill>
                <a:latin typeface="HGP教科書体" panose="02020600000000000000" pitchFamily="18" charset="-128"/>
                <a:ea typeface="HGP教科書体" panose="02020600000000000000" pitchFamily="18" charset="-128"/>
              </a:rPr>
              <a:t>　カップラーメン</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ガスコンロ</a:t>
            </a:r>
            <a:r>
              <a:rPr lang="ja-JP" altLang="en-US" dirty="0">
                <a:latin typeface="HGP教科書体" panose="02020600000000000000" pitchFamily="18" charset="-128"/>
                <a:ea typeface="HGP教科書体" panose="02020600000000000000" pitchFamily="18" charset="-128"/>
              </a:rPr>
              <a:t>は使わせてもらっていない。</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電子レンジ</a:t>
            </a:r>
            <a:r>
              <a:rPr lang="ja-JP" altLang="en-US" dirty="0">
                <a:latin typeface="HGP教科書体" panose="02020600000000000000" pitchFamily="18" charset="-128"/>
                <a:ea typeface="HGP教科書体" panose="02020600000000000000" pitchFamily="18" charset="-128"/>
              </a:rPr>
              <a:t>があり、温めるぐらいの操作はできる。</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食器を洗う</a:t>
            </a:r>
            <a:r>
              <a:rPr lang="ja-JP" altLang="en-US" dirty="0">
                <a:latin typeface="HGP教科書体" panose="02020600000000000000" pitchFamily="18" charset="-128"/>
                <a:ea typeface="HGP教科書体" panose="02020600000000000000" pitchFamily="18" charset="-128"/>
              </a:rPr>
              <a:t>ことは言われればできるが面倒くさくなりがち。</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00B050"/>
                </a:solidFill>
                <a:latin typeface="HGP教科書体" panose="02020600000000000000" pitchFamily="18" charset="-128"/>
                <a:ea typeface="HGP教科書体" panose="02020600000000000000" pitchFamily="18" charset="-128"/>
              </a:rPr>
              <a:t>今の食事には飽きており、母が作ってくれたような食事も食べ</a:t>
            </a:r>
            <a:endParaRPr lang="en-US" altLang="ja-JP" b="1" dirty="0">
              <a:solidFill>
                <a:srgbClr val="00B05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B050"/>
                </a:solidFill>
                <a:latin typeface="HGP教科書体" panose="02020600000000000000" pitchFamily="18" charset="-128"/>
                <a:ea typeface="HGP教科書体" panose="02020600000000000000" pitchFamily="18" charset="-128"/>
              </a:rPr>
              <a:t>  たいと感じている。</a:t>
            </a:r>
            <a:endParaRPr lang="en-US" altLang="ja-JP" b="1" dirty="0">
              <a:solidFill>
                <a:srgbClr val="00B050"/>
              </a:solidFill>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12</a:t>
            </a:fld>
            <a:endParaRPr kumimoji="1" lang="ja-JP" altLang="en-US"/>
          </a:p>
        </p:txBody>
      </p:sp>
    </p:spTree>
    <p:extLst>
      <p:ext uri="{BB962C8B-B14F-4D97-AF65-F5344CB8AC3E}">
        <p14:creationId xmlns:p14="http://schemas.microsoft.com/office/powerpoint/2010/main" val="1909558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72831"/>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kumimoji="1" lang="en-US" altLang="ja-JP" sz="3600" dirty="0">
                <a:highlight>
                  <a:srgbClr val="FFFF00"/>
                </a:highlight>
                <a:latin typeface="HGP教科書体" panose="02020600000000000000" pitchFamily="18" charset="-128"/>
                <a:ea typeface="HGP教科書体" panose="02020600000000000000" pitchFamily="18" charset="-128"/>
              </a:rPr>
              <a:t>ADL</a:t>
            </a:r>
            <a:r>
              <a:rPr kumimoji="1" lang="ja-JP" altLang="en-US" sz="3600" dirty="0">
                <a:highlight>
                  <a:srgbClr val="FFFF00"/>
                </a:highlight>
                <a:latin typeface="HGP教科書体" panose="02020600000000000000" pitchFamily="18" charset="-128"/>
                <a:ea typeface="HGP教科書体" panose="02020600000000000000" pitchFamily="18" charset="-128"/>
              </a:rPr>
              <a:t>②</a:t>
            </a:r>
          </a:p>
        </p:txBody>
      </p:sp>
      <p:sp>
        <p:nvSpPr>
          <p:cNvPr id="3" name="コンテンツ プレースホルダー 2"/>
          <p:cNvSpPr>
            <a:spLocks noGrp="1"/>
          </p:cNvSpPr>
          <p:nvPr>
            <p:ph idx="1"/>
          </p:nvPr>
        </p:nvSpPr>
        <p:spPr>
          <a:xfrm>
            <a:off x="357996" y="1347618"/>
            <a:ext cx="8428007" cy="5373858"/>
          </a:xfrm>
        </p:spPr>
        <p:txBody>
          <a:bodyPr>
            <a:normAutofit fontScale="85000" lnSpcReduction="20000"/>
          </a:bodyPr>
          <a:lstStyle/>
          <a:p>
            <a:pPr marL="0" indent="0">
              <a:buNone/>
            </a:pPr>
            <a:r>
              <a:rPr kumimoji="1" lang="ja-JP" altLang="en-US" sz="3800" u="sng" dirty="0">
                <a:latin typeface="HGP教科書体" panose="02020600000000000000" pitchFamily="18" charset="-128"/>
                <a:ea typeface="HGP教科書体" panose="02020600000000000000" pitchFamily="18" charset="-128"/>
              </a:rPr>
              <a:t>◆  掃除</a:t>
            </a:r>
            <a:endParaRPr kumimoji="1" lang="en-US" altLang="ja-JP" sz="3800" u="sng"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 現在は、</a:t>
            </a:r>
            <a:r>
              <a:rPr lang="ja-JP" altLang="en-US" b="1" dirty="0">
                <a:solidFill>
                  <a:srgbClr val="FF0000"/>
                </a:solidFill>
                <a:latin typeface="HGP教科書体" panose="02020600000000000000" pitchFamily="18" charset="-128"/>
                <a:ea typeface="HGP教科書体" panose="02020600000000000000" pitchFamily="18" charset="-128"/>
              </a:rPr>
              <a:t>兄が訪問したとき</a:t>
            </a:r>
            <a:r>
              <a:rPr lang="ja-JP" altLang="en-US" dirty="0">
                <a:latin typeface="HGP教科書体" panose="02020600000000000000" pitchFamily="18" charset="-128"/>
                <a:ea typeface="HGP教科書体" panose="02020600000000000000" pitchFamily="18" charset="-128"/>
              </a:rPr>
              <a:t>に兄に言われて</a:t>
            </a:r>
            <a:r>
              <a:rPr lang="ja-JP" altLang="en-US" b="1" dirty="0">
                <a:solidFill>
                  <a:srgbClr val="0070C0"/>
                </a:solidFill>
                <a:latin typeface="HGP教科書体" panose="02020600000000000000" pitchFamily="18" charset="-128"/>
                <a:ea typeface="HGP教科書体" panose="02020600000000000000" pitchFamily="18" charset="-128"/>
              </a:rPr>
              <a:t>一緒に</a:t>
            </a:r>
            <a:r>
              <a:rPr lang="ja-JP" altLang="en-US" dirty="0">
                <a:latin typeface="HGP教科書体" panose="02020600000000000000" pitchFamily="18" charset="-128"/>
                <a:ea typeface="HGP教科書体" panose="02020600000000000000" pitchFamily="18" charset="-128"/>
              </a:rPr>
              <a:t>掃除や片付けを</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している。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「居間を掃除機がけして」との</a:t>
            </a:r>
            <a:r>
              <a:rPr lang="ja-JP" altLang="en-US" b="1" dirty="0">
                <a:solidFill>
                  <a:srgbClr val="FF0000"/>
                </a:solidFill>
                <a:latin typeface="HGP教科書体" panose="02020600000000000000" pitchFamily="18" charset="-128"/>
                <a:ea typeface="HGP教科書体" panose="02020600000000000000" pitchFamily="18" charset="-128"/>
              </a:rPr>
              <a:t>具体的な指示</a:t>
            </a:r>
            <a:r>
              <a:rPr lang="ja-JP" altLang="en-US" dirty="0">
                <a:latin typeface="HGP教科書体" panose="02020600000000000000" pitchFamily="18" charset="-128"/>
                <a:ea typeface="HGP教科書体" panose="02020600000000000000" pitchFamily="18" charset="-128"/>
              </a:rPr>
              <a:t>があれば大雑把では</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あるができる。</a:t>
            </a:r>
            <a:endParaRPr lang="en-US" altLang="ja-JP" dirty="0">
              <a:latin typeface="HGP教科書体" panose="02020600000000000000" pitchFamily="18" charset="-128"/>
              <a:ea typeface="HGP教科書体" panose="02020600000000000000" pitchFamily="18" charset="-128"/>
            </a:endParaRPr>
          </a:p>
          <a:p>
            <a:r>
              <a:rPr kumimoji="1" lang="ja-JP" altLang="en-US" dirty="0">
                <a:latin typeface="HGP教科書体" panose="02020600000000000000" pitchFamily="18" charset="-128"/>
                <a:ea typeface="HGP教科書体" panose="02020600000000000000" pitchFamily="18" charset="-128"/>
              </a:rPr>
              <a:t> 母がいたころは、時々母に言われて一緒に手伝うこともあったが、</a:t>
            </a:r>
            <a:endParaRPr kumimoji="1"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kumimoji="1" lang="ja-JP" altLang="en-US" b="1" dirty="0">
                <a:solidFill>
                  <a:srgbClr val="0070C0"/>
                </a:solidFill>
                <a:latin typeface="HGP教科書体" panose="02020600000000000000" pitchFamily="18" charset="-128"/>
                <a:ea typeface="HGP教科書体" panose="02020600000000000000" pitchFamily="18" charset="-128"/>
              </a:rPr>
              <a:t>自主的に自分で掃除をすることは</a:t>
            </a:r>
            <a:r>
              <a:rPr lang="ja-JP" altLang="en-US" b="1" dirty="0">
                <a:solidFill>
                  <a:srgbClr val="0070C0"/>
                </a:solidFill>
                <a:latin typeface="HGP教科書体" panose="02020600000000000000" pitchFamily="18" charset="-128"/>
                <a:ea typeface="HGP教科書体" panose="02020600000000000000" pitchFamily="18" charset="-128"/>
              </a:rPr>
              <a:t>殆ど</a:t>
            </a:r>
            <a:r>
              <a:rPr kumimoji="1" lang="ja-JP" altLang="en-US" b="1" dirty="0">
                <a:solidFill>
                  <a:srgbClr val="0070C0"/>
                </a:solidFill>
                <a:latin typeface="HGP教科書体" panose="02020600000000000000" pitchFamily="18" charset="-128"/>
                <a:ea typeface="HGP教科書体" panose="02020600000000000000" pitchFamily="18" charset="-128"/>
              </a:rPr>
              <a:t>なかった。</a:t>
            </a:r>
            <a:r>
              <a:rPr kumimoji="1" lang="ja-JP" altLang="en-US" b="1" dirty="0">
                <a:latin typeface="HGP教科書体" panose="02020600000000000000" pitchFamily="18" charset="-128"/>
                <a:ea typeface="HGP教科書体" panose="02020600000000000000" pitchFamily="18" charset="-128"/>
              </a:rPr>
              <a:t>そのため、</a:t>
            </a:r>
            <a:r>
              <a:rPr kumimoji="1" lang="ja-JP" altLang="en-US" b="1" dirty="0">
                <a:solidFill>
                  <a:srgbClr val="FF0000"/>
                </a:solidFill>
                <a:latin typeface="HGP教科書体" panose="02020600000000000000" pitchFamily="18" charset="-128"/>
                <a:ea typeface="HGP教科書体" panose="02020600000000000000" pitchFamily="18" charset="-128"/>
              </a:rPr>
              <a:t>掃除の</a:t>
            </a:r>
            <a:endParaRPr kumimoji="1" lang="en-US" altLang="ja-JP" b="1" dirty="0">
              <a:solidFill>
                <a:srgbClr val="FF0000"/>
              </a:solidFill>
              <a:latin typeface="HGP教科書体" panose="02020600000000000000" pitchFamily="18" charset="-128"/>
              <a:ea typeface="HGP教科書体" panose="02020600000000000000" pitchFamily="18" charset="-128"/>
            </a:endParaRPr>
          </a:p>
          <a:p>
            <a:pPr marL="0" indent="0">
              <a:buNone/>
            </a:pPr>
            <a:r>
              <a:rPr kumimoji="1" lang="ja-JP" altLang="en-US" b="1" dirty="0">
                <a:solidFill>
                  <a:srgbClr val="0070C0"/>
                </a:solidFill>
                <a:latin typeface="HGP教科書体" panose="02020600000000000000" pitchFamily="18" charset="-128"/>
                <a:ea typeface="HGP教科書体" panose="02020600000000000000" pitchFamily="18" charset="-128"/>
              </a:rPr>
              <a:t>　 </a:t>
            </a:r>
            <a:r>
              <a:rPr lang="ja-JP" altLang="en-US" b="1" dirty="0">
                <a:solidFill>
                  <a:srgbClr val="FF0000"/>
                </a:solidFill>
                <a:latin typeface="HGP教科書体" panose="02020600000000000000" pitchFamily="18" charset="-128"/>
                <a:ea typeface="HGP教科書体" panose="02020600000000000000" pitchFamily="18" charset="-128"/>
              </a:rPr>
              <a:t>方法がよくわからない</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 ゴミの分別</a:t>
            </a:r>
            <a:r>
              <a:rPr lang="ja-JP" altLang="en-US" dirty="0">
                <a:latin typeface="HGP教科書体" panose="02020600000000000000" pitchFamily="18" charset="-128"/>
                <a:ea typeface="HGP教科書体" panose="02020600000000000000" pitchFamily="18" charset="-128"/>
              </a:rPr>
              <a:t>は、燃えるゴミ、燃えないゴミ、ペットボトル、瓶、、缶の</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0070C0"/>
                </a:solidFill>
                <a:latin typeface="HGP教科書体" panose="02020600000000000000" pitchFamily="18" charset="-128"/>
                <a:ea typeface="HGP教科書体" panose="02020600000000000000" pitchFamily="18" charset="-128"/>
              </a:rPr>
              <a:t>分別ができる</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ゴミだしは、兄が訪問したときに翌朝出すように指示を受け、県二さ</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んが集積所に出している。</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 布団をたたむ習慣</a:t>
            </a:r>
            <a:r>
              <a:rPr lang="ja-JP" altLang="en-US" dirty="0">
                <a:latin typeface="HGP教科書体" panose="02020600000000000000" pitchFamily="18" charset="-128"/>
                <a:ea typeface="HGP教科書体" panose="02020600000000000000" pitchFamily="18" charset="-128"/>
              </a:rPr>
              <a:t>は身についている。</a:t>
            </a:r>
            <a:endParaRPr lang="en-US" altLang="ja-JP" dirty="0">
              <a:latin typeface="HGP教科書体" panose="02020600000000000000" pitchFamily="18" charset="-128"/>
              <a:ea typeface="HGP教科書体" panose="02020600000000000000" pitchFamily="18"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13</a:t>
            </a:fld>
            <a:endParaRPr kumimoji="1" lang="ja-JP" altLang="en-US"/>
          </a:p>
        </p:txBody>
      </p:sp>
    </p:spTree>
    <p:extLst>
      <p:ext uri="{BB962C8B-B14F-4D97-AF65-F5344CB8AC3E}">
        <p14:creationId xmlns:p14="http://schemas.microsoft.com/office/powerpoint/2010/main" val="3701851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758521"/>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kumimoji="1" lang="en-US" altLang="ja-JP" sz="3600" dirty="0">
                <a:highlight>
                  <a:srgbClr val="FFFF00"/>
                </a:highlight>
                <a:latin typeface="HGP教科書体" panose="02020600000000000000" pitchFamily="18" charset="-128"/>
                <a:ea typeface="HGP教科書体" panose="02020600000000000000" pitchFamily="18" charset="-128"/>
              </a:rPr>
              <a:t>ADL</a:t>
            </a:r>
            <a:r>
              <a:rPr kumimoji="1" lang="ja-JP" altLang="en-US" sz="3600" dirty="0">
                <a:highlight>
                  <a:srgbClr val="FFFF00"/>
                </a:highlight>
                <a:latin typeface="HGP教科書体" panose="02020600000000000000" pitchFamily="18" charset="-128"/>
                <a:ea typeface="HGP教科書体" panose="02020600000000000000" pitchFamily="18" charset="-128"/>
              </a:rPr>
              <a:t>③</a:t>
            </a:r>
          </a:p>
        </p:txBody>
      </p:sp>
      <p:sp>
        <p:nvSpPr>
          <p:cNvPr id="3" name="コンテンツ プレースホルダー 2"/>
          <p:cNvSpPr>
            <a:spLocks noGrp="1"/>
          </p:cNvSpPr>
          <p:nvPr>
            <p:ph idx="1"/>
          </p:nvPr>
        </p:nvSpPr>
        <p:spPr>
          <a:xfrm>
            <a:off x="378368" y="1392072"/>
            <a:ext cx="8461611" cy="5060980"/>
          </a:xfrm>
        </p:spPr>
        <p:txBody>
          <a:bodyPr>
            <a:normAutofit fontScale="92500"/>
          </a:bodyPr>
          <a:lstStyle/>
          <a:p>
            <a:pPr marL="0" indent="0">
              <a:buNone/>
            </a:pPr>
            <a:r>
              <a:rPr kumimoji="1" lang="ja-JP" altLang="en-US" sz="3500" u="sng" dirty="0">
                <a:latin typeface="HGP教科書体" panose="02020600000000000000" pitchFamily="18" charset="-128"/>
                <a:ea typeface="HGP教科書体" panose="02020600000000000000" pitchFamily="18" charset="-128"/>
              </a:rPr>
              <a:t>◆  入浴</a:t>
            </a:r>
            <a:endParaRPr kumimoji="1" lang="en-US" altLang="ja-JP" sz="3500" u="sng"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自宅はタイマー式で湯沸しができるガス風呂。</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県二さんが小さい頃ボヤ騒ぎを起こしてから、湯沸しは、一切</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させておらず、現在は兄が訪問時に沸かして入浴するよう促し</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ている。</a:t>
            </a:r>
            <a:r>
              <a:rPr lang="ja-JP" altLang="en-US" b="1" dirty="0">
                <a:solidFill>
                  <a:srgbClr val="002060"/>
                </a:solidFill>
                <a:latin typeface="HGP教科書体" panose="02020600000000000000" pitchFamily="18" charset="-128"/>
                <a:ea typeface="HGP教科書体" panose="02020600000000000000" pitchFamily="18" charset="-128"/>
              </a:rPr>
              <a:t>（</a:t>
            </a:r>
            <a:r>
              <a:rPr lang="ja-JP" altLang="en-US" b="1" dirty="0">
                <a:solidFill>
                  <a:srgbClr val="0070C0"/>
                </a:solidFill>
                <a:latin typeface="HGP教科書体" panose="02020600000000000000" pitchFamily="18" charset="-128"/>
                <a:ea typeface="HGP教科書体" panose="02020600000000000000" pitchFamily="18" charset="-128"/>
              </a:rPr>
              <a:t>一度兄にやり方を教えてもらったが、ボヤ騒ぎを思い　　</a:t>
            </a:r>
            <a:endParaRPr lang="en-US" altLang="ja-JP"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70C0"/>
                </a:solidFill>
                <a:latin typeface="HGP教科書体" panose="02020600000000000000" pitchFamily="18" charset="-128"/>
                <a:ea typeface="HGP教科書体" panose="02020600000000000000" pitchFamily="18" charset="-128"/>
              </a:rPr>
              <a:t>　出し、不安に思っている。そのことを兄に正直に伝えられず、　</a:t>
            </a:r>
            <a:endParaRPr lang="en-US" altLang="ja-JP"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70C0"/>
                </a:solidFill>
                <a:latin typeface="HGP教科書体" panose="02020600000000000000" pitchFamily="18" charset="-128"/>
                <a:ea typeface="HGP教科書体" panose="02020600000000000000" pitchFamily="18" charset="-128"/>
              </a:rPr>
              <a:t>　結局注意され、兄が湯沸かしをしてくれたときのみ入浴してい　　</a:t>
            </a:r>
            <a:endParaRPr lang="en-US" altLang="ja-JP"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70C0"/>
                </a:solidFill>
                <a:latin typeface="HGP教科書体" panose="02020600000000000000" pitchFamily="18" charset="-128"/>
                <a:ea typeface="HGP教科書体" panose="02020600000000000000" pitchFamily="18" charset="-128"/>
              </a:rPr>
              <a:t>　る）</a:t>
            </a:r>
            <a:endParaRPr lang="en-US" altLang="ja-JP" b="1" dirty="0">
              <a:solidFill>
                <a:srgbClr val="0070C0"/>
              </a:solidFill>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入浴は</a:t>
            </a:r>
            <a:r>
              <a:rPr lang="ja-JP" altLang="en-US" b="1" dirty="0">
                <a:solidFill>
                  <a:srgbClr val="00B050"/>
                </a:solidFill>
                <a:latin typeface="HGP教科書体" panose="02020600000000000000" pitchFamily="18" charset="-128"/>
                <a:ea typeface="HGP教科書体" panose="02020600000000000000" pitchFamily="18" charset="-128"/>
              </a:rPr>
              <a:t>嫌いではなく</a:t>
            </a:r>
            <a:r>
              <a:rPr lang="ja-JP" altLang="en-US" dirty="0">
                <a:latin typeface="HGP教科書体" panose="02020600000000000000" pitchFamily="18" charset="-128"/>
                <a:ea typeface="HGP教科書体" panose="02020600000000000000" pitchFamily="18" charset="-128"/>
              </a:rPr>
              <a:t>、母がいたときは毎日入っていた。</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洗髪、洗体は大ざっぱであるが自分で行える。</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14</a:t>
            </a:fld>
            <a:endParaRPr kumimoji="1" lang="ja-JP" altLang="en-US"/>
          </a:p>
        </p:txBody>
      </p:sp>
    </p:spTree>
    <p:extLst>
      <p:ext uri="{BB962C8B-B14F-4D97-AF65-F5344CB8AC3E}">
        <p14:creationId xmlns:p14="http://schemas.microsoft.com/office/powerpoint/2010/main" val="194104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5823" y="225789"/>
            <a:ext cx="7886700" cy="744882"/>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kumimoji="1" lang="en-US" altLang="ja-JP" sz="3600" dirty="0">
                <a:highlight>
                  <a:srgbClr val="FFFF00"/>
                </a:highlight>
                <a:latin typeface="HGP教科書体" panose="02020600000000000000" pitchFamily="18" charset="-128"/>
                <a:ea typeface="HGP教科書体" panose="02020600000000000000" pitchFamily="18" charset="-128"/>
              </a:rPr>
              <a:t>ADL</a:t>
            </a:r>
            <a:r>
              <a:rPr kumimoji="1" lang="ja-JP" altLang="en-US" sz="3600" dirty="0">
                <a:highlight>
                  <a:srgbClr val="FFFF00"/>
                </a:highlight>
                <a:latin typeface="HGP教科書体" panose="02020600000000000000" pitchFamily="18" charset="-128"/>
                <a:ea typeface="HGP教科書体" panose="02020600000000000000" pitchFamily="18" charset="-128"/>
              </a:rPr>
              <a:t>④</a:t>
            </a:r>
          </a:p>
        </p:txBody>
      </p:sp>
      <p:sp>
        <p:nvSpPr>
          <p:cNvPr id="3" name="コンテンツ プレースホルダー 2"/>
          <p:cNvSpPr>
            <a:spLocks noGrp="1"/>
          </p:cNvSpPr>
          <p:nvPr>
            <p:ph idx="1"/>
          </p:nvPr>
        </p:nvSpPr>
        <p:spPr>
          <a:xfrm>
            <a:off x="378367" y="1083212"/>
            <a:ext cx="8174156" cy="5387926"/>
          </a:xfrm>
        </p:spPr>
        <p:txBody>
          <a:bodyPr>
            <a:normAutofit fontScale="85000" lnSpcReduction="20000"/>
          </a:bodyPr>
          <a:lstStyle/>
          <a:p>
            <a:pPr marL="0" indent="0">
              <a:buNone/>
            </a:pPr>
            <a:r>
              <a:rPr kumimoji="1" lang="ja-JP" altLang="en-US" sz="3100" u="sng" dirty="0">
                <a:latin typeface="HGP教科書体" panose="02020600000000000000" pitchFamily="18" charset="-128"/>
                <a:ea typeface="HGP教科書体" panose="02020600000000000000" pitchFamily="18" charset="-128"/>
              </a:rPr>
              <a:t>◆  着替え・保清</a:t>
            </a:r>
            <a:endParaRPr kumimoji="1" lang="en-US" altLang="ja-JP" sz="3100" u="sng"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入浴しない日は、そのまま同じ洋服を着ていることがある。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ちょっとの</a:t>
            </a:r>
            <a:r>
              <a:rPr lang="ja-JP" altLang="en-US" b="1" dirty="0">
                <a:solidFill>
                  <a:srgbClr val="0070C0"/>
                </a:solidFill>
                <a:latin typeface="HGP教科書体" panose="02020600000000000000" pitchFamily="18" charset="-128"/>
                <a:ea typeface="HGP教科書体" panose="02020600000000000000" pitchFamily="18" charset="-128"/>
              </a:rPr>
              <a:t>汚れはあまり気にならない</a:t>
            </a:r>
            <a:r>
              <a:rPr lang="ja-JP" altLang="en-US" dirty="0">
                <a:latin typeface="HGP教科書体" panose="02020600000000000000" pitchFamily="18" charset="-128"/>
                <a:ea typeface="HGP教科書体" panose="02020600000000000000" pitchFamily="18" charset="-128"/>
              </a:rPr>
              <a:t>様子。</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歯磨きは習慣化しており、毎日朝晩磨いている。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洗顔、ひげそり</a:t>
            </a: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電動</a:t>
            </a:r>
            <a:r>
              <a:rPr lang="ja-JP" altLang="en-US" dirty="0" err="1">
                <a:latin typeface="HGP教科書体" panose="02020600000000000000" pitchFamily="18" charset="-128"/>
                <a:ea typeface="HGP教科書体" panose="02020600000000000000" pitchFamily="18" charset="-128"/>
              </a:rPr>
              <a:t>ひげ</a:t>
            </a:r>
            <a:r>
              <a:rPr lang="ja-JP" altLang="en-US" dirty="0">
                <a:latin typeface="HGP教科書体" panose="02020600000000000000" pitchFamily="18" charset="-128"/>
                <a:ea typeface="HGP教科書体" panose="02020600000000000000" pitchFamily="18" charset="-128"/>
              </a:rPr>
              <a:t>そり機使用</a:t>
            </a: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は時々忘れることがある。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母親がいたときには「顔洗ったの？」と声をかけてもらっていた。</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sz="3300" u="sng" dirty="0">
                <a:latin typeface="HGP教科書体" panose="02020600000000000000" pitchFamily="18" charset="-128"/>
                <a:ea typeface="HGP教科書体" panose="02020600000000000000" pitchFamily="18" charset="-128"/>
              </a:rPr>
              <a:t>◆  洗濯</a:t>
            </a:r>
            <a:endParaRPr lang="en-US" altLang="ja-JP" sz="3300" u="sng" dirty="0">
              <a:latin typeface="HGP教科書体" panose="02020600000000000000" pitchFamily="18" charset="-128"/>
              <a:ea typeface="HGP教科書体" panose="02020600000000000000" pitchFamily="18" charset="-128"/>
            </a:endParaRPr>
          </a:p>
          <a:p>
            <a:r>
              <a:rPr lang="ja-JP" altLang="en-US" b="1" dirty="0">
                <a:solidFill>
                  <a:srgbClr val="0070C0"/>
                </a:solidFill>
                <a:latin typeface="HGP教科書体" panose="02020600000000000000" pitchFamily="18" charset="-128"/>
                <a:ea typeface="HGP教科書体" panose="02020600000000000000" pitchFamily="18" charset="-128"/>
              </a:rPr>
              <a:t>兄が</a:t>
            </a:r>
            <a:r>
              <a:rPr lang="ja-JP" altLang="en-US" dirty="0">
                <a:latin typeface="HGP教科書体" panose="02020600000000000000" pitchFamily="18" charset="-128"/>
                <a:ea typeface="HGP教科書体" panose="02020600000000000000" pitchFamily="18" charset="-128"/>
              </a:rPr>
              <a:t>訪問時に洗濯機をまわし、干すなどしている。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県二にも指示して、取り込みやたたみを行ってもらっている。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全自動洗濯機を使用しているが</a:t>
            </a:r>
            <a:r>
              <a:rPr lang="ja-JP" altLang="en-US" b="1" dirty="0">
                <a:solidFill>
                  <a:srgbClr val="0070C0"/>
                </a:solidFill>
                <a:latin typeface="HGP教科書体" panose="02020600000000000000" pitchFamily="18" charset="-128"/>
                <a:ea typeface="HGP教科書体" panose="02020600000000000000" pitchFamily="18" charset="-128"/>
              </a:rPr>
              <a:t>県二は操作したことがない</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洗濯物を干す</a:t>
            </a: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たたむことは一応できるが、しわが残ってたり、た　</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たみ方が</a:t>
            </a:r>
            <a:r>
              <a:rPr lang="ja-JP" altLang="en-US" dirty="0">
                <a:solidFill>
                  <a:srgbClr val="0070C0"/>
                </a:solidFill>
                <a:latin typeface="HGP教科書体" panose="02020600000000000000" pitchFamily="18" charset="-128"/>
                <a:ea typeface="HGP教科書体" panose="02020600000000000000" pitchFamily="18" charset="-128"/>
              </a:rPr>
              <a:t>雑な</a:t>
            </a:r>
            <a:r>
              <a:rPr lang="ja-JP" altLang="en-US" dirty="0">
                <a:latin typeface="HGP教科書体" panose="02020600000000000000" pitchFamily="18" charset="-128"/>
                <a:ea typeface="HGP教科書体" panose="02020600000000000000" pitchFamily="18" charset="-128"/>
              </a:rPr>
              <a:t>ため兄がやり直しをすることもある。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また干した洗濯物をたたまず、そのまま着ることも多い。</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15</a:t>
            </a:fld>
            <a:endParaRPr kumimoji="1" lang="ja-JP" altLang="en-US"/>
          </a:p>
        </p:txBody>
      </p:sp>
    </p:spTree>
    <p:extLst>
      <p:ext uri="{BB962C8B-B14F-4D97-AF65-F5344CB8AC3E}">
        <p14:creationId xmlns:p14="http://schemas.microsoft.com/office/powerpoint/2010/main" val="2580354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5823" y="199664"/>
            <a:ext cx="7886700" cy="731685"/>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kumimoji="1" lang="en-US" altLang="ja-JP" sz="3600" dirty="0">
                <a:highlight>
                  <a:srgbClr val="FFFF00"/>
                </a:highlight>
                <a:latin typeface="HGP教科書体" panose="02020600000000000000" pitchFamily="18" charset="-128"/>
                <a:ea typeface="HGP教科書体" panose="02020600000000000000" pitchFamily="18" charset="-128"/>
              </a:rPr>
              <a:t>ADL</a:t>
            </a:r>
            <a:r>
              <a:rPr kumimoji="1" lang="ja-JP" altLang="en-US" sz="3600" dirty="0">
                <a:highlight>
                  <a:srgbClr val="FFFF00"/>
                </a:highlight>
                <a:latin typeface="HGP教科書体" panose="02020600000000000000" pitchFamily="18" charset="-128"/>
                <a:ea typeface="HGP教科書体" panose="02020600000000000000" pitchFamily="18" charset="-128"/>
              </a:rPr>
              <a:t>⑤</a:t>
            </a:r>
          </a:p>
        </p:txBody>
      </p:sp>
      <p:sp>
        <p:nvSpPr>
          <p:cNvPr id="3" name="コンテンツ プレースホルダー 2"/>
          <p:cNvSpPr>
            <a:spLocks noGrp="1"/>
          </p:cNvSpPr>
          <p:nvPr>
            <p:ph idx="1"/>
          </p:nvPr>
        </p:nvSpPr>
        <p:spPr>
          <a:xfrm>
            <a:off x="378368" y="1111348"/>
            <a:ext cx="8461611" cy="5430129"/>
          </a:xfrm>
        </p:spPr>
        <p:txBody>
          <a:bodyPr>
            <a:normAutofit fontScale="85000" lnSpcReduction="10000"/>
          </a:bodyPr>
          <a:lstStyle/>
          <a:p>
            <a:pPr marL="0" indent="0">
              <a:buNone/>
            </a:pPr>
            <a:r>
              <a:rPr kumimoji="1" lang="ja-JP" altLang="en-US" sz="3300" u="sng" dirty="0">
                <a:latin typeface="HGP教科書体" panose="02020600000000000000" pitchFamily="18" charset="-128"/>
                <a:ea typeface="HGP教科書体" panose="02020600000000000000" pitchFamily="18" charset="-128"/>
              </a:rPr>
              <a:t>◆  金銭管理・買い物</a:t>
            </a:r>
            <a:endParaRPr kumimoji="1" lang="en-US" altLang="ja-JP" sz="3300" u="sng"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母が残した預貯金</a:t>
            </a:r>
            <a:r>
              <a:rPr lang="en-US" altLang="ja-JP" dirty="0">
                <a:latin typeface="HGP教科書体" panose="02020600000000000000" pitchFamily="18" charset="-128"/>
                <a:ea typeface="HGP教科書体" panose="02020600000000000000" pitchFamily="18" charset="-128"/>
              </a:rPr>
              <a:t>300</a:t>
            </a:r>
            <a:r>
              <a:rPr lang="ja-JP" altLang="en-US" dirty="0">
                <a:latin typeface="HGP教科書体" panose="02020600000000000000" pitchFamily="18" charset="-128"/>
                <a:ea typeface="HGP教科書体" panose="02020600000000000000" pitchFamily="18" charset="-128"/>
              </a:rPr>
              <a:t>万円、県二の障害年金</a:t>
            </a:r>
            <a:r>
              <a:rPr lang="en-US" altLang="ja-JP" dirty="0">
                <a:latin typeface="HGP教科書体" panose="02020600000000000000" pitchFamily="18" charset="-128"/>
                <a:ea typeface="HGP教科書体" panose="02020600000000000000" pitchFamily="18" charset="-128"/>
              </a:rPr>
              <a:t>(2</a:t>
            </a:r>
            <a:r>
              <a:rPr lang="ja-JP" altLang="en-US" dirty="0">
                <a:latin typeface="HGP教科書体" panose="02020600000000000000" pitchFamily="18" charset="-128"/>
                <a:ea typeface="HGP教科書体" panose="02020600000000000000" pitchFamily="18" charset="-128"/>
              </a:rPr>
              <a:t>級</a:t>
            </a: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含めて</a:t>
            </a:r>
            <a:r>
              <a:rPr lang="ja-JP" altLang="en-US" dirty="0">
                <a:solidFill>
                  <a:srgbClr val="0070C0"/>
                </a:solidFill>
                <a:latin typeface="HGP教科書体" panose="02020600000000000000" pitchFamily="18" charset="-128"/>
                <a:ea typeface="HGP教科書体" panose="02020600000000000000" pitchFamily="18" charset="-128"/>
              </a:rPr>
              <a:t>お金の</a:t>
            </a:r>
            <a:endParaRPr lang="en-US" altLang="ja-JP"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0070C0"/>
                </a:solidFill>
                <a:latin typeface="HGP教科書体" panose="02020600000000000000" pitchFamily="18" charset="-128"/>
                <a:ea typeface="HGP教科書体" panose="02020600000000000000" pitchFamily="18" charset="-128"/>
              </a:rPr>
              <a:t>管理は兄</a:t>
            </a:r>
            <a:r>
              <a:rPr lang="ja-JP" altLang="en-US" dirty="0">
                <a:latin typeface="HGP教科書体" panose="02020600000000000000" pitchFamily="18" charset="-128"/>
                <a:ea typeface="HGP教科書体" panose="02020600000000000000" pitchFamily="18" charset="-128"/>
              </a:rPr>
              <a:t>が行っている。</a:t>
            </a:r>
            <a:endParaRPr lang="en-US" altLang="ja-JP" dirty="0">
              <a:latin typeface="HGP教科書体" panose="02020600000000000000" pitchFamily="18" charset="-128"/>
              <a:ea typeface="HGP教科書体" panose="02020600000000000000" pitchFamily="18" charset="-128"/>
            </a:endParaRPr>
          </a:p>
          <a:p>
            <a:r>
              <a:rPr kumimoji="1" lang="ja-JP" altLang="en-US" dirty="0">
                <a:latin typeface="HGP教科書体" panose="02020600000000000000" pitchFamily="18" charset="-128"/>
                <a:ea typeface="HGP教科書体" panose="02020600000000000000" pitchFamily="18" charset="-128"/>
              </a:rPr>
              <a:t>光熱費関係は預貯金の通帳から全部引き落とす。</a:t>
            </a:r>
            <a:endParaRPr kumimoji="1"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現在は１週間分の飲食代として兄が</a:t>
            </a:r>
            <a:r>
              <a:rPr lang="en-US" altLang="ja-JP" b="1" dirty="0">
                <a:solidFill>
                  <a:srgbClr val="FF0000"/>
                </a:solidFill>
                <a:latin typeface="HGP教科書体" panose="02020600000000000000" pitchFamily="18" charset="-128"/>
                <a:ea typeface="HGP教科書体" panose="02020600000000000000" pitchFamily="18" charset="-128"/>
              </a:rPr>
              <a:t>7000</a:t>
            </a:r>
            <a:r>
              <a:rPr lang="ja-JP" altLang="en-US" b="1" dirty="0">
                <a:solidFill>
                  <a:srgbClr val="FF0000"/>
                </a:solidFill>
                <a:latin typeface="HGP教科書体" panose="02020600000000000000" pitchFamily="18" charset="-128"/>
                <a:ea typeface="HGP教科書体" panose="02020600000000000000" pitchFamily="18" charset="-128"/>
              </a:rPr>
              <a:t>円を県二に渡している。</a:t>
            </a:r>
            <a:endParaRPr lang="en-US" altLang="ja-JP" b="1"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FF0000"/>
                </a:solidFill>
                <a:latin typeface="HGP教科書体" panose="02020600000000000000" pitchFamily="18" charset="-128"/>
                <a:ea typeface="HGP教科書体" panose="02020600000000000000" pitchFamily="18" charset="-128"/>
              </a:rPr>
              <a:t>  １日</a:t>
            </a:r>
            <a:r>
              <a:rPr lang="en-US" altLang="ja-JP" b="1" dirty="0">
                <a:solidFill>
                  <a:srgbClr val="FF0000"/>
                </a:solidFill>
                <a:latin typeface="HGP教科書体" panose="02020600000000000000" pitchFamily="18" charset="-128"/>
                <a:ea typeface="HGP教科書体" panose="02020600000000000000" pitchFamily="18" charset="-128"/>
              </a:rPr>
              <a:t>1000</a:t>
            </a:r>
            <a:r>
              <a:rPr lang="ja-JP" altLang="en-US" b="1" dirty="0">
                <a:solidFill>
                  <a:srgbClr val="FF0000"/>
                </a:solidFill>
                <a:latin typeface="HGP教科書体" panose="02020600000000000000" pitchFamily="18" charset="-128"/>
                <a:ea typeface="HGP教科書体" panose="02020600000000000000" pitchFamily="18" charset="-128"/>
              </a:rPr>
              <a:t>円を目安に使うことができている。</a:t>
            </a:r>
            <a:endParaRPr lang="en-US" altLang="ja-JP" b="1" dirty="0">
              <a:solidFill>
                <a:srgbClr val="FF0000"/>
              </a:solidFill>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以前</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か月分として</a:t>
            </a:r>
            <a:r>
              <a:rPr lang="en-US" altLang="ja-JP" dirty="0">
                <a:latin typeface="HGP教科書体" panose="02020600000000000000" pitchFamily="18" charset="-128"/>
                <a:ea typeface="HGP教科書体" panose="02020600000000000000" pitchFamily="18" charset="-128"/>
              </a:rPr>
              <a:t>3</a:t>
            </a:r>
            <a:r>
              <a:rPr lang="ja-JP" altLang="en-US" dirty="0">
                <a:latin typeface="HGP教科書体" panose="02020600000000000000" pitchFamily="18" charset="-128"/>
                <a:ea typeface="HGP教科書体" panose="02020600000000000000" pitchFamily="18" charset="-128"/>
              </a:rPr>
              <a:t>万円ほど渡した時にはゲームを買って一気に</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使いすぎて兄に怒られた経緯があり、一週間毎で渡すようになった。</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スーパーやコンビニでの買い物はできる。生活用品などの必要物</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品も言われれば購入することはできる。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１日</a:t>
            </a:r>
            <a:r>
              <a:rPr lang="en-US" altLang="ja-JP" dirty="0">
                <a:latin typeface="HGP教科書体" panose="02020600000000000000" pitchFamily="18" charset="-128"/>
                <a:ea typeface="HGP教科書体" panose="02020600000000000000" pitchFamily="18" charset="-128"/>
              </a:rPr>
              <a:t>1000</a:t>
            </a:r>
            <a:r>
              <a:rPr lang="ja-JP" altLang="en-US" dirty="0">
                <a:latin typeface="HGP教科書体" panose="02020600000000000000" pitchFamily="18" charset="-128"/>
                <a:ea typeface="HGP教科書体" panose="02020600000000000000" pitchFamily="18" charset="-128"/>
              </a:rPr>
              <a:t>円の生活費以外にも自由に使えるお金がほしいと思って</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いる。</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16</a:t>
            </a:fld>
            <a:endParaRPr kumimoji="1" lang="ja-JP" altLang="en-US"/>
          </a:p>
        </p:txBody>
      </p:sp>
    </p:spTree>
    <p:extLst>
      <p:ext uri="{BB962C8B-B14F-4D97-AF65-F5344CB8AC3E}">
        <p14:creationId xmlns:p14="http://schemas.microsoft.com/office/powerpoint/2010/main" val="1075292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5823" y="199664"/>
            <a:ext cx="7886700" cy="911684"/>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kumimoji="1" lang="en-US" altLang="ja-JP" sz="3600" dirty="0">
                <a:highlight>
                  <a:srgbClr val="FFFF00"/>
                </a:highlight>
                <a:latin typeface="HGP教科書体" panose="02020600000000000000" pitchFamily="18" charset="-128"/>
                <a:ea typeface="HGP教科書体" panose="02020600000000000000" pitchFamily="18" charset="-128"/>
              </a:rPr>
              <a:t>ADL</a:t>
            </a:r>
            <a:r>
              <a:rPr lang="ja-JP" altLang="en-US" sz="3600" dirty="0">
                <a:highlight>
                  <a:srgbClr val="FFFF00"/>
                </a:highlight>
                <a:latin typeface="HGP教科書体" panose="02020600000000000000" pitchFamily="18" charset="-128"/>
                <a:ea typeface="HGP教科書体" panose="02020600000000000000" pitchFamily="18" charset="-128"/>
              </a:rPr>
              <a:t>⑥</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78368" y="1111348"/>
            <a:ext cx="8461611" cy="5524583"/>
          </a:xfrm>
        </p:spPr>
        <p:txBody>
          <a:bodyPr>
            <a:normAutofit fontScale="70000" lnSpcReduction="20000"/>
          </a:bodyPr>
          <a:lstStyle/>
          <a:p>
            <a:pPr marL="0" indent="0">
              <a:buNone/>
            </a:pPr>
            <a:r>
              <a:rPr kumimoji="1" lang="ja-JP" altLang="en-US" sz="3600" u="sng" dirty="0">
                <a:latin typeface="HGP教科書体" panose="02020600000000000000" pitchFamily="18" charset="-128"/>
                <a:ea typeface="HGP教科書体" panose="02020600000000000000" pitchFamily="18" charset="-128"/>
              </a:rPr>
              <a:t>◆  </a:t>
            </a:r>
            <a:r>
              <a:rPr lang="ja-JP" altLang="en-US" sz="3600" u="sng" dirty="0">
                <a:latin typeface="HGP教科書体" panose="02020600000000000000" pitchFamily="18" charset="-128"/>
                <a:ea typeface="HGP教科書体" panose="02020600000000000000" pitchFamily="18" charset="-128"/>
              </a:rPr>
              <a:t>服薬管理・医療</a:t>
            </a:r>
            <a:endParaRPr kumimoji="1" lang="en-US" altLang="ja-JP" sz="3600" u="sng" dirty="0">
              <a:latin typeface="HGP教科書体" panose="02020600000000000000" pitchFamily="18" charset="-128"/>
              <a:ea typeface="HGP教科書体" panose="02020600000000000000" pitchFamily="18" charset="-128"/>
            </a:endParaRPr>
          </a:p>
          <a:p>
            <a:r>
              <a:rPr lang="ja-JP" altLang="en-US" sz="3000" b="1" dirty="0">
                <a:solidFill>
                  <a:srgbClr val="0070C0"/>
                </a:solidFill>
                <a:latin typeface="HGP教科書体" panose="02020600000000000000" pitchFamily="18" charset="-128"/>
                <a:ea typeface="HGP教科書体" panose="02020600000000000000" pitchFamily="18" charset="-128"/>
              </a:rPr>
              <a:t>定期通院</a:t>
            </a:r>
            <a:r>
              <a:rPr lang="en-US" altLang="ja-JP" sz="3000" b="1" dirty="0">
                <a:solidFill>
                  <a:srgbClr val="0070C0"/>
                </a:solidFill>
                <a:latin typeface="HGP教科書体" panose="02020600000000000000" pitchFamily="18" charset="-128"/>
                <a:ea typeface="HGP教科書体" panose="02020600000000000000" pitchFamily="18" charset="-128"/>
              </a:rPr>
              <a:t>/</a:t>
            </a:r>
            <a:r>
              <a:rPr lang="ja-JP" altLang="en-US" sz="3000" b="1" dirty="0">
                <a:solidFill>
                  <a:srgbClr val="0070C0"/>
                </a:solidFill>
                <a:latin typeface="HGP教科書体" panose="02020600000000000000" pitchFamily="18" charset="-128"/>
                <a:ea typeface="HGP教科書体" panose="02020600000000000000" pitchFamily="18" charset="-128"/>
              </a:rPr>
              <a:t>服薬はしていない</a:t>
            </a:r>
            <a:r>
              <a:rPr lang="ja-JP" altLang="en-US" sz="3000" dirty="0">
                <a:latin typeface="HGP教科書体" panose="02020600000000000000" pitchFamily="18" charset="-128"/>
                <a:ea typeface="HGP教科書体" panose="02020600000000000000" pitchFamily="18" charset="-128"/>
              </a:rPr>
              <a:t>。</a:t>
            </a:r>
            <a:r>
              <a:rPr lang="ja-JP" altLang="en-US" sz="3000" b="1" dirty="0">
                <a:solidFill>
                  <a:srgbClr val="00B050"/>
                </a:solidFill>
                <a:latin typeface="HGP教科書体" panose="02020600000000000000" pitchFamily="18" charset="-128"/>
                <a:ea typeface="HGP教科書体" panose="02020600000000000000" pitchFamily="18" charset="-128"/>
              </a:rPr>
              <a:t>飲む量などが明確になっていれば</a:t>
            </a:r>
            <a:r>
              <a:rPr lang="en-US" altLang="ja-JP" sz="3000" b="1" dirty="0">
                <a:solidFill>
                  <a:srgbClr val="00B050"/>
                </a:solidFill>
                <a:latin typeface="HGP教科書体" panose="02020600000000000000" pitchFamily="18" charset="-128"/>
                <a:ea typeface="HGP教科書体" panose="02020600000000000000" pitchFamily="18" charset="-128"/>
              </a:rPr>
              <a:t>1</a:t>
            </a:r>
            <a:r>
              <a:rPr lang="ja-JP" altLang="en-US" sz="3000" b="1" dirty="0">
                <a:solidFill>
                  <a:srgbClr val="00B050"/>
                </a:solidFill>
                <a:latin typeface="HGP教科書体" panose="02020600000000000000" pitchFamily="18" charset="-128"/>
                <a:ea typeface="HGP教科書体" panose="02020600000000000000" pitchFamily="18" charset="-128"/>
              </a:rPr>
              <a:t>人で</a:t>
            </a:r>
            <a:endParaRPr lang="en-US" altLang="ja-JP" sz="3000" b="1" dirty="0">
              <a:solidFill>
                <a:srgbClr val="00B050"/>
              </a:solidFill>
              <a:latin typeface="HGP教科書体" panose="02020600000000000000" pitchFamily="18" charset="-128"/>
              <a:ea typeface="HGP教科書体" panose="02020600000000000000" pitchFamily="18" charset="-128"/>
            </a:endParaRPr>
          </a:p>
          <a:p>
            <a:pPr marL="0" indent="0">
              <a:buNone/>
            </a:pPr>
            <a:r>
              <a:rPr lang="ja-JP" altLang="en-US" sz="3000" b="1" dirty="0">
                <a:solidFill>
                  <a:srgbClr val="00B050"/>
                </a:solidFill>
                <a:latin typeface="HGP教科書体" panose="02020600000000000000" pitchFamily="18" charset="-128"/>
                <a:ea typeface="HGP教科書体" panose="02020600000000000000" pitchFamily="18" charset="-128"/>
              </a:rPr>
              <a:t>  服薬はできる</a:t>
            </a:r>
            <a:r>
              <a:rPr lang="ja-JP" altLang="en-US" sz="3000" dirty="0">
                <a:latin typeface="HGP教科書体" panose="02020600000000000000" pitchFamily="18" charset="-128"/>
                <a:ea typeface="HGP教科書体" panose="02020600000000000000" pitchFamily="18" charset="-128"/>
              </a:rPr>
              <a:t>。</a:t>
            </a:r>
            <a:endParaRPr lang="en-US" altLang="ja-JP" sz="3000"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健康診断は近くの総合病院で受けており、兄が連れて行ってくれた。</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a:t>
            </a:r>
            <a:r>
              <a:rPr lang="ja-JP" altLang="en-US" sz="3000" b="1" dirty="0">
                <a:solidFill>
                  <a:srgbClr val="0070C0"/>
                </a:solidFill>
                <a:latin typeface="HGP教科書体" panose="02020600000000000000" pitchFamily="18" charset="-128"/>
                <a:ea typeface="HGP教科書体" panose="02020600000000000000" pitchFamily="18" charset="-128"/>
              </a:rPr>
              <a:t>血糖値がやや高く、要注意</a:t>
            </a:r>
            <a:r>
              <a:rPr lang="ja-JP" altLang="en-US" sz="3000" dirty="0">
                <a:latin typeface="HGP教科書体" panose="02020600000000000000" pitchFamily="18" charset="-128"/>
                <a:ea typeface="HGP教科書体" panose="02020600000000000000" pitchFamily="18" charset="-128"/>
              </a:rPr>
              <a:t>との結果が出ている。</a:t>
            </a:r>
            <a:endParaRPr lang="en-US" altLang="ja-JP" sz="3000"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風邪を引いたときや精神科受診が必要な時には自宅から少し離れた</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個人病院の</a:t>
            </a:r>
            <a:r>
              <a:rPr lang="en-US" altLang="ja-JP" sz="3000" dirty="0">
                <a:latin typeface="HGP教科書体" panose="02020600000000000000" pitchFamily="18" charset="-128"/>
                <a:ea typeface="HGP教科書体" panose="02020600000000000000" pitchFamily="18" charset="-128"/>
              </a:rPr>
              <a:t>S</a:t>
            </a:r>
            <a:r>
              <a:rPr lang="ja-JP" altLang="en-US" sz="3000" dirty="0">
                <a:latin typeface="HGP教科書体" panose="02020600000000000000" pitchFamily="18" charset="-128"/>
                <a:ea typeface="HGP教科書体" panose="02020600000000000000" pitchFamily="18" charset="-128"/>
              </a:rPr>
              <a:t>病院</a:t>
            </a:r>
            <a:r>
              <a:rPr lang="en-US" altLang="ja-JP" sz="3000" dirty="0">
                <a:latin typeface="HGP教科書体" panose="02020600000000000000" pitchFamily="18" charset="-128"/>
                <a:ea typeface="HGP教科書体" panose="02020600000000000000" pitchFamily="18" charset="-128"/>
              </a:rPr>
              <a:t>(</a:t>
            </a:r>
            <a:r>
              <a:rPr lang="ja-JP" altLang="en-US" sz="3000" dirty="0">
                <a:latin typeface="HGP教科書体" panose="02020600000000000000" pitchFamily="18" charset="-128"/>
                <a:ea typeface="HGP教科書体" panose="02020600000000000000" pitchFamily="18" charset="-128"/>
              </a:rPr>
              <a:t>内科・精神科あり</a:t>
            </a:r>
            <a:r>
              <a:rPr lang="en-US" altLang="ja-JP" sz="3000" dirty="0">
                <a:latin typeface="HGP教科書体" panose="02020600000000000000" pitchFamily="18" charset="-128"/>
                <a:ea typeface="HGP教科書体" panose="02020600000000000000" pitchFamily="18" charset="-128"/>
              </a:rPr>
              <a:t>)</a:t>
            </a:r>
            <a:r>
              <a:rPr lang="ja-JP" altLang="en-US" sz="3000" dirty="0">
                <a:latin typeface="HGP教科書体" panose="02020600000000000000" pitchFamily="18" charset="-128"/>
                <a:ea typeface="HGP教科書体" panose="02020600000000000000" pitchFamily="18" charset="-128"/>
              </a:rPr>
              <a:t>に行っている。</a:t>
            </a:r>
            <a:endParaRPr lang="en-US" altLang="ja-JP" sz="3000" dirty="0">
              <a:latin typeface="HGP教科書体" panose="02020600000000000000" pitchFamily="18" charset="-128"/>
              <a:ea typeface="HGP教科書体" panose="02020600000000000000" pitchFamily="18" charset="-128"/>
            </a:endParaRPr>
          </a:p>
          <a:p>
            <a:pPr marL="0" indent="0">
              <a:buNone/>
            </a:pP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600" u="sng" dirty="0">
                <a:latin typeface="HGP教科書体" panose="02020600000000000000" pitchFamily="18" charset="-128"/>
                <a:ea typeface="HGP教科書体" panose="02020600000000000000" pitchFamily="18" charset="-128"/>
              </a:rPr>
              <a:t>◆  移動</a:t>
            </a:r>
            <a:endParaRPr lang="en-US" altLang="ja-JP" sz="3600" u="sng"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現在は徒歩で移動。</a:t>
            </a:r>
            <a:r>
              <a:rPr lang="ja-JP" altLang="en-US" sz="3000" b="1" dirty="0">
                <a:solidFill>
                  <a:srgbClr val="0070C0"/>
                </a:solidFill>
                <a:latin typeface="HGP教科書体" panose="02020600000000000000" pitchFamily="18" charset="-128"/>
                <a:ea typeface="HGP教科書体" panose="02020600000000000000" pitchFamily="18" charset="-128"/>
              </a:rPr>
              <a:t>自宅から</a:t>
            </a:r>
            <a:r>
              <a:rPr lang="en-US" altLang="ja-JP" sz="3000" b="1" dirty="0">
                <a:solidFill>
                  <a:srgbClr val="0070C0"/>
                </a:solidFill>
                <a:latin typeface="HGP教科書体" panose="02020600000000000000" pitchFamily="18" charset="-128"/>
                <a:ea typeface="HGP教科書体" panose="02020600000000000000" pitchFamily="18" charset="-128"/>
              </a:rPr>
              <a:t>30</a:t>
            </a:r>
            <a:r>
              <a:rPr lang="ja-JP" altLang="en-US" sz="3000" b="1" dirty="0">
                <a:solidFill>
                  <a:srgbClr val="0070C0"/>
                </a:solidFill>
                <a:latin typeface="HGP教科書体" panose="02020600000000000000" pitchFamily="18" charset="-128"/>
                <a:ea typeface="HGP教科書体" panose="02020600000000000000" pitchFamily="18" charset="-128"/>
              </a:rPr>
              <a:t>分圏内は歩いて行動</a:t>
            </a:r>
            <a:r>
              <a:rPr lang="ja-JP" altLang="en-US" sz="3000" dirty="0">
                <a:latin typeface="HGP教科書体" panose="02020600000000000000" pitchFamily="18" charset="-128"/>
                <a:ea typeface="HGP教科書体" panose="02020600000000000000" pitchFamily="18" charset="-128"/>
              </a:rPr>
              <a:t>しており地理や地域に</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あるお店の位置も理解している。</a:t>
            </a:r>
            <a:endParaRPr lang="en-US" altLang="ja-JP" sz="3000" dirty="0">
              <a:latin typeface="HGP教科書体" panose="02020600000000000000" pitchFamily="18" charset="-128"/>
              <a:ea typeface="HGP教科書体" panose="02020600000000000000" pitchFamily="18" charset="-128"/>
            </a:endParaRPr>
          </a:p>
          <a:p>
            <a:r>
              <a:rPr lang="ja-JP" altLang="en-US" sz="3000" b="1" dirty="0">
                <a:solidFill>
                  <a:srgbClr val="0070C0"/>
                </a:solidFill>
                <a:latin typeface="HGP教科書体" panose="02020600000000000000" pitchFamily="18" charset="-128"/>
                <a:ea typeface="HGP教科書体" panose="02020600000000000000" pitchFamily="18" charset="-128"/>
              </a:rPr>
              <a:t>以前は自転車に乗っていた</a:t>
            </a:r>
            <a:r>
              <a:rPr lang="ja-JP" altLang="en-US" sz="3000" dirty="0">
                <a:solidFill>
                  <a:srgbClr val="0070C0"/>
                </a:solidFill>
                <a:latin typeface="HGP教科書体" panose="02020600000000000000" pitchFamily="18" charset="-128"/>
                <a:ea typeface="HGP教科書体" panose="02020600000000000000" pitchFamily="18" charset="-128"/>
              </a:rPr>
              <a:t>が</a:t>
            </a:r>
            <a:r>
              <a:rPr lang="ja-JP" altLang="en-US" sz="3000" dirty="0">
                <a:latin typeface="HGP教科書体" panose="02020600000000000000" pitchFamily="18" charset="-128"/>
                <a:ea typeface="HGP教科書体" panose="02020600000000000000" pitchFamily="18" charset="-128"/>
              </a:rPr>
              <a:t>半年前にパンクし、修理ができておらずそのま　</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まの状況。運転免許は持っていない。　</a:t>
            </a:r>
            <a:endParaRPr lang="en-US" altLang="ja-JP" sz="3000" dirty="0">
              <a:latin typeface="HGP教科書体" panose="02020600000000000000" pitchFamily="18" charset="-128"/>
              <a:ea typeface="HGP教科書体" panose="02020600000000000000" pitchFamily="18" charset="-128"/>
            </a:endParaRPr>
          </a:p>
          <a:p>
            <a:r>
              <a:rPr lang="ja-JP" altLang="en-US" sz="3000" dirty="0">
                <a:solidFill>
                  <a:srgbClr val="FF0000"/>
                </a:solidFill>
                <a:latin typeface="HGP教科書体" panose="02020600000000000000" pitchFamily="18" charset="-128"/>
                <a:ea typeface="HGP教科書体" panose="02020600000000000000" pitchFamily="18" charset="-128"/>
              </a:rPr>
              <a:t>バスや電車へ母と一緒に乗ったことはあるが、</a:t>
            </a:r>
            <a:r>
              <a:rPr lang="en-US" altLang="ja-JP" sz="3000" dirty="0">
                <a:solidFill>
                  <a:srgbClr val="FF0000"/>
                </a:solidFill>
                <a:latin typeface="HGP教科書体" panose="02020600000000000000" pitchFamily="18" charset="-128"/>
                <a:ea typeface="HGP教科書体" panose="02020600000000000000" pitchFamily="18" charset="-128"/>
              </a:rPr>
              <a:t>1</a:t>
            </a:r>
            <a:r>
              <a:rPr lang="ja-JP" altLang="en-US" sz="3000" dirty="0">
                <a:solidFill>
                  <a:srgbClr val="FF0000"/>
                </a:solidFill>
                <a:latin typeface="HGP教科書体" panose="02020600000000000000" pitchFamily="18" charset="-128"/>
                <a:ea typeface="HGP教科書体" panose="02020600000000000000" pitchFamily="18" charset="-128"/>
              </a:rPr>
              <a:t>人で乗ったことがない。</a:t>
            </a:r>
            <a:endParaRPr lang="en-US" altLang="ja-JP" sz="3000" dirty="0">
              <a:solidFill>
                <a:srgbClr val="FF0000"/>
              </a:solidFill>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17</a:t>
            </a:fld>
            <a:endParaRPr kumimoji="1" lang="ja-JP" altLang="en-US"/>
          </a:p>
        </p:txBody>
      </p:sp>
    </p:spTree>
    <p:extLst>
      <p:ext uri="{BB962C8B-B14F-4D97-AF65-F5344CB8AC3E}">
        <p14:creationId xmlns:p14="http://schemas.microsoft.com/office/powerpoint/2010/main" val="2539347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58763"/>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lang="ja-JP" altLang="en-US" sz="3600" dirty="0">
                <a:highlight>
                  <a:srgbClr val="FFFF00"/>
                </a:highlight>
                <a:latin typeface="HGP教科書体" panose="02020600000000000000" pitchFamily="18" charset="-128"/>
                <a:ea typeface="HGP教科書体" panose="02020600000000000000" pitchFamily="18" charset="-128"/>
              </a:rPr>
              <a:t>性格</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78368" y="1223890"/>
            <a:ext cx="8461611" cy="5229162"/>
          </a:xfrm>
        </p:spPr>
        <p:txBody>
          <a:bodyPr>
            <a:normAutofit fontScale="92500" lnSpcReduction="10000"/>
          </a:bodyPr>
          <a:lstStyle/>
          <a:p>
            <a:pPr marL="0" indent="0">
              <a:buNone/>
            </a:pPr>
            <a:r>
              <a:rPr kumimoji="1" lang="ja-JP" altLang="en-US" sz="3000" u="sng" dirty="0">
                <a:latin typeface="HGP教科書体" panose="02020600000000000000" pitchFamily="18" charset="-128"/>
                <a:ea typeface="HGP教科書体" panose="02020600000000000000" pitchFamily="18" charset="-128"/>
              </a:rPr>
              <a:t>◆  性格や対人関係、コミュニケーション面</a:t>
            </a:r>
            <a:endParaRPr kumimoji="1" lang="en-US" altLang="ja-JP" sz="3000" u="sng" dirty="0">
              <a:latin typeface="HGP教科書体" panose="02020600000000000000" pitchFamily="18" charset="-128"/>
              <a:ea typeface="HGP教科書体" panose="02020600000000000000" pitchFamily="18" charset="-128"/>
            </a:endParaRPr>
          </a:p>
          <a:p>
            <a:r>
              <a:rPr kumimoji="1" lang="ja-JP" altLang="en-US" dirty="0">
                <a:latin typeface="HGP教科書体" panose="02020600000000000000" pitchFamily="18" charset="-128"/>
                <a:ea typeface="HGP教科書体" panose="02020600000000000000" pitchFamily="18" charset="-128"/>
              </a:rPr>
              <a:t>やさしくおだやかな性格。</a:t>
            </a:r>
            <a:endParaRPr kumimoji="1" lang="en-US" altLang="ja-JP" dirty="0">
              <a:latin typeface="HGP教科書体" panose="02020600000000000000" pitchFamily="18" charset="-128"/>
              <a:ea typeface="HGP教科書体" panose="02020600000000000000" pitchFamily="18" charset="-128"/>
            </a:endParaRPr>
          </a:p>
          <a:p>
            <a:r>
              <a:rPr kumimoji="1" lang="ja-JP" altLang="en-US" b="1" dirty="0">
                <a:solidFill>
                  <a:srgbClr val="0070C0"/>
                </a:solidFill>
                <a:latin typeface="HGP教科書体" panose="02020600000000000000" pitchFamily="18" charset="-128"/>
                <a:ea typeface="HGP教科書体" panose="02020600000000000000" pitchFamily="18" charset="-128"/>
              </a:rPr>
              <a:t>人見知りな面</a:t>
            </a:r>
            <a:r>
              <a:rPr lang="ja-JP" altLang="en-US" b="1" dirty="0">
                <a:solidFill>
                  <a:srgbClr val="0070C0"/>
                </a:solidFill>
                <a:latin typeface="HGP教科書体" panose="02020600000000000000" pitchFamily="18" charset="-128"/>
                <a:ea typeface="HGP教科書体" panose="02020600000000000000" pitchFamily="18" charset="-128"/>
              </a:rPr>
              <a:t>が</a:t>
            </a:r>
            <a:r>
              <a:rPr kumimoji="1" lang="ja-JP" altLang="en-US" dirty="0">
                <a:latin typeface="HGP教科書体" panose="02020600000000000000" pitchFamily="18" charset="-128"/>
                <a:ea typeface="HGP教科書体" panose="02020600000000000000" pitchFamily="18" charset="-128"/>
              </a:rPr>
              <a:t>あり、初対面ではうまく話せないが</a:t>
            </a:r>
            <a:r>
              <a:rPr kumimoji="1" lang="ja-JP" altLang="en-US" b="1" dirty="0">
                <a:solidFill>
                  <a:srgbClr val="0070C0"/>
                </a:solidFill>
                <a:latin typeface="HGP教科書体" panose="02020600000000000000" pitchFamily="18" charset="-128"/>
                <a:ea typeface="HGP教科書体" panose="02020600000000000000" pitchFamily="18" charset="-128"/>
              </a:rPr>
              <a:t>慣れれば</a:t>
            </a:r>
            <a:endParaRPr kumimoji="1" lang="en-US" altLang="ja-JP"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002060"/>
                </a:solidFill>
                <a:latin typeface="HGP教科書体" panose="02020600000000000000" pitchFamily="18" charset="-128"/>
                <a:ea typeface="HGP教科書体" panose="02020600000000000000" pitchFamily="18" charset="-128"/>
              </a:rPr>
              <a:t>  </a:t>
            </a:r>
            <a:r>
              <a:rPr kumimoji="1" lang="ja-JP" altLang="en-US" b="1" dirty="0">
                <a:solidFill>
                  <a:srgbClr val="0070C0"/>
                </a:solidFill>
                <a:latin typeface="HGP教科書体" panose="02020600000000000000" pitchFamily="18" charset="-128"/>
                <a:ea typeface="HGP教科書体" panose="02020600000000000000" pitchFamily="18" charset="-128"/>
              </a:rPr>
              <a:t>話ができる</a:t>
            </a:r>
            <a:r>
              <a:rPr kumimoji="1" lang="ja-JP" altLang="en-US" b="1" dirty="0">
                <a:solidFill>
                  <a:srgbClr val="002060"/>
                </a:solidFill>
                <a:latin typeface="HGP教科書体" panose="02020600000000000000" pitchFamily="18" charset="-128"/>
                <a:ea typeface="HGP教科書体" panose="02020600000000000000" pitchFamily="18" charset="-128"/>
              </a:rPr>
              <a:t>。</a:t>
            </a:r>
            <a:endParaRPr kumimoji="1" lang="en-US" altLang="ja-JP" b="1" dirty="0">
              <a:solidFill>
                <a:srgbClr val="002060"/>
              </a:solidFill>
              <a:latin typeface="HGP教科書体" panose="02020600000000000000" pitchFamily="18" charset="-128"/>
              <a:ea typeface="HGP教科書体" panose="02020600000000000000" pitchFamily="18" charset="-128"/>
            </a:endParaRPr>
          </a:p>
          <a:p>
            <a:r>
              <a:rPr kumimoji="1" lang="ja-JP" altLang="en-US" b="1" dirty="0">
                <a:solidFill>
                  <a:srgbClr val="00B050"/>
                </a:solidFill>
                <a:latin typeface="HGP教科書体" panose="02020600000000000000" pitchFamily="18" charset="-128"/>
                <a:ea typeface="HGP教科書体" panose="02020600000000000000" pitchFamily="18" charset="-128"/>
              </a:rPr>
              <a:t>優しい雰囲気の人だと安心</a:t>
            </a:r>
            <a:r>
              <a:rPr kumimoji="1" lang="ja-JP" altLang="en-US" dirty="0">
                <a:latin typeface="HGP教科書体" panose="02020600000000000000" pitchFamily="18" charset="-128"/>
                <a:ea typeface="HGP教科書体" panose="02020600000000000000" pitchFamily="18" charset="-128"/>
              </a:rPr>
              <a:t>できる。</a:t>
            </a:r>
            <a:endParaRPr kumimoji="1" lang="en-US" altLang="ja-JP" dirty="0">
              <a:latin typeface="HGP教科書体" panose="02020600000000000000" pitchFamily="18" charset="-128"/>
              <a:ea typeface="HGP教科書体" panose="02020600000000000000" pitchFamily="18" charset="-128"/>
            </a:endParaRPr>
          </a:p>
          <a:p>
            <a:r>
              <a:rPr lang="ja-JP" altLang="en-US" b="1" dirty="0">
                <a:solidFill>
                  <a:srgbClr val="00B050"/>
                </a:solidFill>
                <a:latin typeface="HGP教科書体" panose="02020600000000000000" pitchFamily="18" charset="-128"/>
                <a:ea typeface="HGP教科書体" panose="02020600000000000000" pitchFamily="18" charset="-128"/>
              </a:rPr>
              <a:t>怖い口調の人は苦手で</a:t>
            </a:r>
            <a:r>
              <a:rPr lang="ja-JP" altLang="en-US" dirty="0">
                <a:latin typeface="HGP教科書体" panose="02020600000000000000" pitchFamily="18" charset="-128"/>
                <a:ea typeface="HGP教科書体" panose="02020600000000000000" pitchFamily="18" charset="-128"/>
              </a:rPr>
              <a:t>委縮して話せなくなってしまう。</a:t>
            </a:r>
            <a:endParaRPr kumimoji="1" lang="en-US" altLang="ja-JP" dirty="0">
              <a:latin typeface="HGP教科書体" panose="02020600000000000000" pitchFamily="18" charset="-128"/>
              <a:ea typeface="HGP教科書体" panose="02020600000000000000" pitchFamily="18" charset="-128"/>
            </a:endParaRPr>
          </a:p>
          <a:p>
            <a:r>
              <a:rPr kumimoji="1" lang="ja-JP" altLang="en-US" dirty="0">
                <a:latin typeface="HGP教科書体" panose="02020600000000000000" pitchFamily="18" charset="-128"/>
                <a:ea typeface="HGP教科書体" panose="02020600000000000000" pitchFamily="18" charset="-128"/>
              </a:rPr>
              <a:t>難しい言葉を簡単に言い直してもらえれば、ある</a:t>
            </a:r>
            <a:r>
              <a:rPr lang="ja-JP" altLang="en-US" dirty="0">
                <a:latin typeface="HGP教科書体" panose="02020600000000000000" pitchFamily="18" charset="-128"/>
                <a:ea typeface="HGP教科書体" panose="02020600000000000000" pitchFamily="18" charset="-128"/>
              </a:rPr>
              <a:t>程度の話の</a:t>
            </a:r>
            <a:endParaRPr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  理解はできる。</a:t>
            </a:r>
            <a:endParaRPr kumimoji="1"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自分の希望や考えを相手に言葉で伝えることができる。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興味があればできるが、興味のないことはあまりやらない。</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促し・提示があれば、実行できる。</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18</a:t>
            </a:fld>
            <a:endParaRPr kumimoji="1" lang="ja-JP" altLang="en-US"/>
          </a:p>
        </p:txBody>
      </p:sp>
    </p:spTree>
    <p:extLst>
      <p:ext uri="{BB962C8B-B14F-4D97-AF65-F5344CB8AC3E}">
        <p14:creationId xmlns:p14="http://schemas.microsoft.com/office/powerpoint/2010/main" val="2343818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943169"/>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県二さんの雰囲気</a:t>
            </a:r>
          </a:p>
        </p:txBody>
      </p:sp>
      <p:sp>
        <p:nvSpPr>
          <p:cNvPr id="3" name="コンテンツ プレースホルダー 2"/>
          <p:cNvSpPr>
            <a:spLocks noGrp="1"/>
          </p:cNvSpPr>
          <p:nvPr>
            <p:ph idx="1"/>
          </p:nvPr>
        </p:nvSpPr>
        <p:spPr>
          <a:xfrm>
            <a:off x="628650" y="1617785"/>
            <a:ext cx="7886700" cy="4559178"/>
          </a:xfrm>
        </p:spPr>
        <p:txBody>
          <a:bodyPr>
            <a:normAutofit fontScale="92500" lnSpcReduction="20000"/>
          </a:bodyPr>
          <a:lstStyle/>
          <a:p>
            <a:pPr marL="0" indent="0">
              <a:buNone/>
            </a:pPr>
            <a:r>
              <a:rPr kumimoji="1" lang="ja-JP" altLang="en-US" sz="3000" dirty="0">
                <a:latin typeface="HGP教科書体" panose="02020600000000000000" pitchFamily="18" charset="-128"/>
                <a:ea typeface="HGP教科書体" panose="02020600000000000000" pitchFamily="18" charset="-128"/>
              </a:rPr>
              <a:t>・身長は</a:t>
            </a:r>
            <a:r>
              <a:rPr kumimoji="1" lang="en-US" altLang="ja-JP" sz="3000" dirty="0">
                <a:latin typeface="HGP教科書体" panose="02020600000000000000" pitchFamily="18" charset="-128"/>
                <a:ea typeface="HGP教科書体" panose="02020600000000000000" pitchFamily="18" charset="-128"/>
              </a:rPr>
              <a:t>158</a:t>
            </a:r>
            <a:r>
              <a:rPr kumimoji="1" lang="ja-JP" altLang="en-US" sz="3000" dirty="0">
                <a:latin typeface="HGP教科書体" panose="02020600000000000000" pitchFamily="18" charset="-128"/>
                <a:ea typeface="HGP教科書体" panose="02020600000000000000" pitchFamily="18" charset="-128"/>
              </a:rPr>
              <a:t>ｃｍ、</a:t>
            </a:r>
            <a:r>
              <a:rPr kumimoji="1" lang="en-US" altLang="ja-JP" sz="3000" dirty="0">
                <a:latin typeface="HGP教科書体" panose="02020600000000000000" pitchFamily="18" charset="-128"/>
                <a:ea typeface="HGP教科書体" panose="02020600000000000000" pitchFamily="18" charset="-128"/>
              </a:rPr>
              <a:t>68</a:t>
            </a:r>
            <a:r>
              <a:rPr kumimoji="1" lang="ja-JP" altLang="en-US" sz="3000" dirty="0">
                <a:latin typeface="HGP教科書体" panose="02020600000000000000" pitchFamily="18" charset="-128"/>
                <a:ea typeface="HGP教科書体" panose="02020600000000000000" pitchFamily="18" charset="-128"/>
              </a:rPr>
              <a:t>ｋｇのややぽっちゃり体系</a:t>
            </a:r>
            <a:endParaRPr kumimoji="1"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・やさしくおだやかな性格が顔にも表れている</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・服装は</a:t>
            </a:r>
            <a:r>
              <a:rPr lang="en-US" altLang="ja-JP" sz="3000" dirty="0">
                <a:latin typeface="HGP教科書体" panose="02020600000000000000" pitchFamily="18" charset="-128"/>
                <a:ea typeface="HGP教科書体" panose="02020600000000000000" pitchFamily="18" charset="-128"/>
              </a:rPr>
              <a:t>…</a:t>
            </a:r>
          </a:p>
          <a:p>
            <a:pPr marL="0" indent="0">
              <a:buNone/>
            </a:pPr>
            <a:r>
              <a:rPr lang="ja-JP" altLang="en-US" sz="3000" dirty="0">
                <a:latin typeface="HGP教科書体" panose="02020600000000000000" pitchFamily="18" charset="-128"/>
                <a:ea typeface="HGP教科書体" panose="02020600000000000000" pitchFamily="18" charset="-128"/>
              </a:rPr>
              <a:t>・印象は</a:t>
            </a:r>
            <a:r>
              <a:rPr lang="en-US" altLang="ja-JP" sz="3000" dirty="0">
                <a:latin typeface="HGP教科書体" panose="02020600000000000000" pitchFamily="18" charset="-128"/>
                <a:ea typeface="HGP教科書体" panose="02020600000000000000" pitchFamily="18" charset="-128"/>
              </a:rPr>
              <a:t>…</a:t>
            </a: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en-US" altLang="ja-JP" dirty="0">
                <a:solidFill>
                  <a:srgbClr val="FF0000"/>
                </a:solidFill>
                <a:latin typeface="HGP教科書体" panose="02020600000000000000" pitchFamily="18" charset="-128"/>
                <a:ea typeface="HGP教科書体" panose="02020600000000000000" pitchFamily="18" charset="-128"/>
              </a:rPr>
              <a:t>※</a:t>
            </a:r>
            <a:r>
              <a:rPr lang="ja-JP" altLang="en-US" dirty="0">
                <a:solidFill>
                  <a:srgbClr val="FF0000"/>
                </a:solidFill>
                <a:latin typeface="HGP教科書体" panose="02020600000000000000" pitchFamily="18" charset="-128"/>
                <a:ea typeface="HGP教科書体" panose="02020600000000000000" pitchFamily="18" charset="-128"/>
              </a:rPr>
              <a:t>具体的に検討できるように、上記以外に</a:t>
            </a:r>
            <a:r>
              <a:rPr kumimoji="1" lang="ja-JP" altLang="en-US" dirty="0">
                <a:solidFill>
                  <a:srgbClr val="FF0000"/>
                </a:solidFill>
                <a:latin typeface="HGP教科書体" panose="02020600000000000000" pitchFamily="18" charset="-128"/>
                <a:ea typeface="HGP教科書体" panose="02020600000000000000" pitchFamily="18" charset="-128"/>
              </a:rPr>
              <a:t>各グループの</a:t>
            </a:r>
            <a:endParaRPr kumimoji="1"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dirty="0">
                <a:solidFill>
                  <a:srgbClr val="FF0000"/>
                </a:solidFill>
                <a:latin typeface="HGP教科書体" panose="02020600000000000000" pitchFamily="18" charset="-128"/>
                <a:ea typeface="HGP教科書体" panose="02020600000000000000" pitchFamily="18" charset="-128"/>
              </a:rPr>
              <a:t>     ファシリさんでそのグループの県二さんイメージを合わせ</a:t>
            </a:r>
            <a:endParaRPr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dirty="0">
                <a:solidFill>
                  <a:srgbClr val="FF0000"/>
                </a:solidFill>
                <a:latin typeface="HGP教科書体" panose="02020600000000000000" pitchFamily="18" charset="-128"/>
                <a:ea typeface="HGP教科書体" panose="02020600000000000000" pitchFamily="18" charset="-128"/>
              </a:rPr>
              <a:t>     ておいてください。</a:t>
            </a:r>
            <a:endParaRPr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r>
              <a:rPr kumimoji="1" lang="ja-JP" altLang="en-US" dirty="0">
                <a:solidFill>
                  <a:srgbClr val="FF0000"/>
                </a:solidFill>
                <a:latin typeface="HGP教科書体" panose="02020600000000000000" pitchFamily="18" charset="-128"/>
                <a:ea typeface="HGP教科書体" panose="02020600000000000000" pitchFamily="18" charset="-128"/>
              </a:rPr>
              <a:t>　   事例検討の時に県二さん</a:t>
            </a:r>
            <a:r>
              <a:rPr lang="ja-JP" altLang="en-US" dirty="0">
                <a:solidFill>
                  <a:srgbClr val="FF0000"/>
                </a:solidFill>
                <a:latin typeface="HGP教科書体" panose="02020600000000000000" pitchFamily="18" charset="-128"/>
                <a:ea typeface="HGP教科書体" panose="02020600000000000000" pitchFamily="18" charset="-128"/>
              </a:rPr>
              <a:t>の似顔絵を書いて</a:t>
            </a:r>
            <a:endParaRPr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dirty="0">
                <a:solidFill>
                  <a:srgbClr val="FF0000"/>
                </a:solidFill>
                <a:latin typeface="HGP教科書体" panose="02020600000000000000" pitchFamily="18" charset="-128"/>
                <a:ea typeface="HGP教科書体" panose="02020600000000000000" pitchFamily="18" charset="-128"/>
              </a:rPr>
              <a:t>　   みましょう！</a:t>
            </a:r>
            <a:endParaRPr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endParaRPr kumimoji="1" lang="ja-JP" altLang="en-US" dirty="0">
              <a:solidFill>
                <a:srgbClr val="FF0000"/>
              </a:solidFill>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19</a:t>
            </a:fld>
            <a:endParaRPr kumimoji="1" lang="ja-JP" altLang="en-US" dirty="0"/>
          </a:p>
        </p:txBody>
      </p:sp>
      <p:sp>
        <p:nvSpPr>
          <p:cNvPr id="6" name="吹き出し: 四角形 5">
            <a:extLst>
              <a:ext uri="{FF2B5EF4-FFF2-40B4-BE49-F238E27FC236}">
                <a16:creationId xmlns:a16="http://schemas.microsoft.com/office/drawing/2014/main" id="{A2DC825F-ADEA-41EA-AEB1-C8985DE1CA94}"/>
              </a:ext>
            </a:extLst>
          </p:cNvPr>
          <p:cNvSpPr/>
          <p:nvPr/>
        </p:nvSpPr>
        <p:spPr>
          <a:xfrm>
            <a:off x="783394" y="3998717"/>
            <a:ext cx="7577211" cy="2178246"/>
          </a:xfrm>
          <a:prstGeom prst="wedgeRectCallout">
            <a:avLst>
              <a:gd name="adj1" fmla="val -39652"/>
              <a:gd name="adj2" fmla="val -72806"/>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42101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86749"/>
            <a:ext cx="7886700" cy="1325563"/>
          </a:xfrm>
        </p:spPr>
        <p:txBody>
          <a:bodyPr>
            <a:normAutofit/>
          </a:bodyPr>
          <a:lstStyle/>
          <a:p>
            <a:r>
              <a:rPr kumimoji="1" lang="ja-JP" altLang="en-US" sz="3200" u="sng" dirty="0">
                <a:highlight>
                  <a:srgbClr val="FFFF00"/>
                </a:highlight>
                <a:latin typeface="HGP教科書体" panose="02020600000000000000" pitchFamily="18" charset="-128"/>
                <a:ea typeface="HGP教科書体" panose="02020600000000000000" pitchFamily="18" charset="-128"/>
              </a:rPr>
              <a:t>県ニさん</a:t>
            </a:r>
            <a:r>
              <a:rPr lang="ja-JP" altLang="en-US" sz="3200" u="sng" dirty="0">
                <a:highlight>
                  <a:srgbClr val="FFFF00"/>
                </a:highlight>
                <a:latin typeface="HGP教科書体" panose="02020600000000000000" pitchFamily="18" charset="-128"/>
                <a:ea typeface="HGP教科書体" panose="02020600000000000000" pitchFamily="18" charset="-128"/>
              </a:rPr>
              <a:t>の情報提供をするに</a:t>
            </a:r>
            <a:r>
              <a:rPr kumimoji="1" lang="ja-JP" altLang="en-US" sz="3200" u="sng" dirty="0">
                <a:highlight>
                  <a:srgbClr val="FFFF00"/>
                </a:highlight>
                <a:latin typeface="HGP教科書体" panose="02020600000000000000" pitchFamily="18" charset="-128"/>
                <a:ea typeface="HGP教科書体" panose="02020600000000000000" pitchFamily="18" charset="-128"/>
              </a:rPr>
              <a:t>あたって</a:t>
            </a:r>
          </a:p>
        </p:txBody>
      </p:sp>
      <p:sp>
        <p:nvSpPr>
          <p:cNvPr id="3" name="コンテンツ プレースホルダー 2"/>
          <p:cNvSpPr>
            <a:spLocks noGrp="1"/>
          </p:cNvSpPr>
          <p:nvPr>
            <p:ph idx="1"/>
          </p:nvPr>
        </p:nvSpPr>
        <p:spPr>
          <a:xfrm>
            <a:off x="628650" y="1323833"/>
            <a:ext cx="8008913" cy="4880019"/>
          </a:xfrm>
        </p:spPr>
        <p:txBody>
          <a:bodyPr>
            <a:normAutofit/>
          </a:bodyPr>
          <a:lstStyle/>
          <a:p>
            <a:pPr marL="0" indent="0">
              <a:buNone/>
            </a:pPr>
            <a:r>
              <a:rPr kumimoji="1" lang="ja-JP" altLang="en-US" sz="2500" dirty="0">
                <a:latin typeface="HG丸ｺﾞｼｯｸM-PRO" panose="020F0600000000000000" pitchFamily="50" charset="-128"/>
                <a:ea typeface="HG丸ｺﾞｼｯｸM-PRO" panose="020F0600000000000000" pitchFamily="50" charset="-128"/>
              </a:rPr>
              <a:t>・</a:t>
            </a:r>
            <a:r>
              <a:rPr kumimoji="1" lang="ja-JP" altLang="en-US" sz="2500" dirty="0">
                <a:latin typeface="HGP教科書体" panose="02020600000000000000" pitchFamily="18" charset="-128"/>
                <a:ea typeface="HGP教科書体" panose="02020600000000000000" pitchFamily="18" charset="-128"/>
              </a:rPr>
              <a:t>１日目の</a:t>
            </a:r>
            <a:r>
              <a:rPr lang="ja-JP" altLang="en-US" sz="2500" dirty="0">
                <a:latin typeface="HGP教科書体" panose="02020600000000000000" pitchFamily="18" charset="-128"/>
                <a:ea typeface="HGP教科書体" panose="02020600000000000000" pitchFamily="18" charset="-128"/>
              </a:rPr>
              <a:t>演習は</a:t>
            </a:r>
            <a:r>
              <a:rPr kumimoji="1" lang="ja-JP" altLang="en-US" sz="2500" dirty="0">
                <a:latin typeface="HGP教科書体" panose="02020600000000000000" pitchFamily="18" charset="-128"/>
                <a:ea typeface="HGP教科書体" panose="02020600000000000000" pitchFamily="18" charset="-128"/>
              </a:rPr>
              <a:t>野中式事例検討のやり方で県二さん像を</a:t>
            </a:r>
            <a:endParaRPr kumimoji="1"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a:t>
            </a:r>
            <a:r>
              <a:rPr kumimoji="1" lang="ja-JP" altLang="en-US" sz="2500" dirty="0">
                <a:latin typeface="HGP教科書体" panose="02020600000000000000" pitchFamily="18" charset="-128"/>
                <a:ea typeface="HGP教科書体" panose="02020600000000000000" pitchFamily="18" charset="-128"/>
              </a:rPr>
              <a:t>探っていきます。</a:t>
            </a:r>
            <a:r>
              <a:rPr lang="ja-JP" altLang="en-US" sz="2500" dirty="0">
                <a:latin typeface="HGP教科書体" panose="02020600000000000000" pitchFamily="18" charset="-128"/>
                <a:ea typeface="HGP教科書体" panose="02020600000000000000" pitchFamily="18" charset="-128"/>
              </a:rPr>
              <a:t>ファシリの方には情報提供者役として</a:t>
            </a:r>
            <a:endParaRPr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県二さんの情報を受講生に提供したり、受講生からの</a:t>
            </a:r>
            <a:endParaRPr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質問に答えていただきます。</a:t>
            </a:r>
            <a:endParaRPr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a:t>
            </a:r>
            <a:endParaRPr lang="en-US" altLang="ja-JP" sz="2500" dirty="0">
              <a:latin typeface="HGP教科書体" panose="02020600000000000000" pitchFamily="18" charset="-128"/>
              <a:ea typeface="HGP教科書体" panose="02020600000000000000" pitchFamily="18" charset="-128"/>
            </a:endParaRPr>
          </a:p>
          <a:p>
            <a:pPr marL="0" indent="0">
              <a:buNone/>
            </a:pPr>
            <a:r>
              <a:rPr kumimoji="1" lang="ja-JP" altLang="en-US" sz="2500" dirty="0">
                <a:latin typeface="HGP教科書体" panose="02020600000000000000" pitchFamily="18" charset="-128"/>
                <a:ea typeface="HGP教科書体" panose="02020600000000000000" pitchFamily="18" charset="-128"/>
              </a:rPr>
              <a:t>　　</a:t>
            </a:r>
            <a:r>
              <a:rPr kumimoji="1" lang="ja-JP" altLang="en-US" sz="2500" dirty="0">
                <a:solidFill>
                  <a:srgbClr val="0070C0"/>
                </a:solidFill>
                <a:latin typeface="HGP教科書体" panose="02020600000000000000" pitchFamily="18" charset="-128"/>
                <a:ea typeface="HGP教科書体" panose="02020600000000000000" pitchFamily="18" charset="-128"/>
              </a:rPr>
              <a:t>受講生より様々な質問が出ますが、事務局で設定した</a:t>
            </a:r>
            <a:endParaRPr kumimoji="1" lang="en-US" altLang="ja-JP" sz="2500" dirty="0">
              <a:solidFill>
                <a:srgbClr val="0070C0"/>
              </a:solidFill>
              <a:latin typeface="HGP教科書体" panose="02020600000000000000" pitchFamily="18" charset="-128"/>
              <a:ea typeface="HGP教科書体" panose="02020600000000000000" pitchFamily="18" charset="-128"/>
            </a:endParaRPr>
          </a:p>
          <a:p>
            <a:pPr marL="0" indent="0">
              <a:buNone/>
            </a:pPr>
            <a:r>
              <a:rPr kumimoji="1" lang="ja-JP" altLang="en-US" sz="2500" dirty="0">
                <a:solidFill>
                  <a:srgbClr val="0070C0"/>
                </a:solidFill>
                <a:latin typeface="HGP教科書体" panose="02020600000000000000" pitchFamily="18" charset="-128"/>
                <a:ea typeface="HGP教科書体" panose="02020600000000000000" pitchFamily="18" charset="-128"/>
              </a:rPr>
              <a:t>　</a:t>
            </a:r>
            <a:r>
              <a:rPr kumimoji="1" lang="ja-JP" altLang="en-US" sz="2500" u="sng" dirty="0">
                <a:solidFill>
                  <a:srgbClr val="FF0000"/>
                </a:solidFill>
                <a:latin typeface="HGP教科書体" panose="02020600000000000000" pitchFamily="18" charset="-128"/>
                <a:ea typeface="HGP教科書体" panose="02020600000000000000" pitchFamily="18" charset="-128"/>
              </a:rPr>
              <a:t>県二さん像と大幅にずれていなければ</a:t>
            </a:r>
            <a:r>
              <a:rPr kumimoji="1" lang="ja-JP" altLang="en-US" sz="2500" dirty="0">
                <a:latin typeface="HGP教科書体" panose="02020600000000000000" pitchFamily="18" charset="-128"/>
                <a:ea typeface="HGP教科書体" panose="02020600000000000000" pitchFamily="18" charset="-128"/>
              </a:rPr>
              <a:t>、そのグループの</a:t>
            </a:r>
            <a:endParaRPr kumimoji="1"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a:t>
            </a:r>
            <a:r>
              <a:rPr kumimoji="1" lang="ja-JP" altLang="en-US" sz="2500" dirty="0">
                <a:solidFill>
                  <a:srgbClr val="0070C0"/>
                </a:solidFill>
                <a:latin typeface="HGP教科書体" panose="02020600000000000000" pitchFamily="18" charset="-128"/>
                <a:ea typeface="HGP教科書体" panose="02020600000000000000" pitchFamily="18" charset="-128"/>
              </a:rPr>
              <a:t>ファシリさんの考える県二さんで答えていただいて</a:t>
            </a:r>
            <a:r>
              <a:rPr kumimoji="1" lang="ja-JP" altLang="en-US" sz="2500" dirty="0">
                <a:solidFill>
                  <a:srgbClr val="FF0000"/>
                </a:solidFill>
                <a:latin typeface="HGP教科書体" panose="02020600000000000000" pitchFamily="18" charset="-128"/>
                <a:ea typeface="HGP教科書体" panose="02020600000000000000" pitchFamily="18" charset="-128"/>
              </a:rPr>
              <a:t>ＯＫ</a:t>
            </a:r>
            <a:r>
              <a:rPr kumimoji="1" lang="ja-JP" altLang="en-US" sz="2500" dirty="0">
                <a:latin typeface="HGP教科書体" panose="02020600000000000000" pitchFamily="18" charset="-128"/>
                <a:ea typeface="HGP教科書体" panose="02020600000000000000" pitchFamily="18" charset="-128"/>
              </a:rPr>
              <a:t>です。</a:t>
            </a:r>
            <a:endParaRPr kumimoji="1" lang="en-US" altLang="ja-JP" sz="2500" dirty="0">
              <a:latin typeface="HGP教科書体" panose="02020600000000000000" pitchFamily="18" charset="-128"/>
              <a:ea typeface="HGP教科書体" panose="02020600000000000000" pitchFamily="18" charset="-128"/>
            </a:endParaRPr>
          </a:p>
          <a:p>
            <a:pPr marL="0" indent="0">
              <a:buNone/>
            </a:pPr>
            <a:r>
              <a:rPr lang="ja-JP" altLang="en-US" sz="2500" dirty="0">
                <a:latin typeface="HGP教科書体" panose="02020600000000000000" pitchFamily="18" charset="-128"/>
                <a:ea typeface="HGP教科書体" panose="02020600000000000000" pitchFamily="18" charset="-128"/>
              </a:rPr>
              <a:t>　</a:t>
            </a:r>
            <a:r>
              <a:rPr lang="en-US" altLang="ja-JP" sz="2500" dirty="0">
                <a:latin typeface="HGP教科書体" panose="02020600000000000000" pitchFamily="18" charset="-128"/>
                <a:ea typeface="HGP教科書体" panose="02020600000000000000" pitchFamily="18" charset="-128"/>
              </a:rPr>
              <a:t>(</a:t>
            </a:r>
            <a:r>
              <a:rPr lang="ja-JP" altLang="en-US" sz="2500" dirty="0">
                <a:latin typeface="HGP教科書体" panose="02020600000000000000" pitchFamily="18" charset="-128"/>
                <a:ea typeface="HGP教科書体" panose="02020600000000000000" pitchFamily="18" charset="-128"/>
              </a:rPr>
              <a:t>例えば母のどのような料理が好きだったかなど・・</a:t>
            </a:r>
            <a:r>
              <a:rPr lang="en-US" altLang="ja-JP" sz="2500" dirty="0">
                <a:latin typeface="HGP教科書体" panose="02020600000000000000" pitchFamily="18" charset="-128"/>
                <a:ea typeface="HGP教科書体" panose="02020600000000000000" pitchFamily="18" charset="-128"/>
              </a:rPr>
              <a:t>)</a:t>
            </a:r>
          </a:p>
          <a:p>
            <a:pPr marL="0" indent="0">
              <a:buNone/>
            </a:pPr>
            <a:endParaRPr kumimoji="1" lang="ja-JP" altLang="en-US" dirty="0">
              <a:solidFill>
                <a:srgbClr val="FF0000"/>
              </a:solidFill>
            </a:endParaRPr>
          </a:p>
        </p:txBody>
      </p:sp>
      <p:sp>
        <p:nvSpPr>
          <p:cNvPr id="5" name="スライド番号プレースホルダー 4"/>
          <p:cNvSpPr>
            <a:spLocks noGrp="1"/>
          </p:cNvSpPr>
          <p:nvPr>
            <p:ph type="sldNum" sz="quarter" idx="12"/>
          </p:nvPr>
        </p:nvSpPr>
        <p:spPr/>
        <p:txBody>
          <a:bodyPr/>
          <a:lstStyle/>
          <a:p>
            <a:fld id="{4D5AB5FA-0DB7-4F4F-BE68-CF72355F2276}" type="slidenum">
              <a:rPr kumimoji="1" lang="ja-JP" altLang="en-US" smtClean="0"/>
              <a:t>2</a:t>
            </a:fld>
            <a:endParaRPr kumimoji="1" lang="ja-JP" altLang="en-US"/>
          </a:p>
        </p:txBody>
      </p:sp>
    </p:spTree>
    <p:extLst>
      <p:ext uri="{BB962C8B-B14F-4D97-AF65-F5344CB8AC3E}">
        <p14:creationId xmlns:p14="http://schemas.microsoft.com/office/powerpoint/2010/main" val="933565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917915"/>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a:t>
            </a:r>
            <a:r>
              <a:rPr lang="ja-JP" altLang="en-US" sz="3600" dirty="0">
                <a:highlight>
                  <a:srgbClr val="FFFF00"/>
                </a:highlight>
                <a:latin typeface="HGP教科書体" panose="02020600000000000000" pitchFamily="18" charset="-128"/>
                <a:ea typeface="HGP教科書体" panose="02020600000000000000" pitchFamily="18" charset="-128"/>
              </a:rPr>
              <a:t>人間関係</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78368" y="1283042"/>
            <a:ext cx="8512414" cy="5258436"/>
          </a:xfrm>
        </p:spPr>
        <p:txBody>
          <a:bodyPr>
            <a:normAutofit fontScale="92500" lnSpcReduction="10000"/>
          </a:bodyPr>
          <a:lstStyle/>
          <a:p>
            <a:pPr marL="0" indent="0">
              <a:buNone/>
            </a:pPr>
            <a:r>
              <a:rPr kumimoji="1" lang="ja-JP" altLang="en-US" sz="3000" u="sng" dirty="0">
                <a:latin typeface="HGP教科書体" panose="02020600000000000000" pitchFamily="18" charset="-128"/>
                <a:ea typeface="HGP教科書体" panose="02020600000000000000" pitchFamily="18" charset="-128"/>
              </a:rPr>
              <a:t>◆  人間関係</a:t>
            </a:r>
            <a:endParaRPr lang="en-US" altLang="ja-JP" sz="3000" u="sng" dirty="0">
              <a:latin typeface="HGP教科書体" panose="02020600000000000000" pitchFamily="18" charset="-128"/>
              <a:ea typeface="HGP教科書体" panose="02020600000000000000" pitchFamily="18" charset="-128"/>
            </a:endParaRPr>
          </a:p>
          <a:p>
            <a:r>
              <a:rPr kumimoji="1" lang="ja-JP" altLang="en-US" b="1" dirty="0">
                <a:solidFill>
                  <a:srgbClr val="0070C0"/>
                </a:solidFill>
                <a:latin typeface="HGP教科書体" panose="02020600000000000000" pitchFamily="18" charset="-128"/>
                <a:ea typeface="HGP教科書体" panose="02020600000000000000" pitchFamily="18" charset="-128"/>
              </a:rPr>
              <a:t>定期的に遊ぶ友人はおらず</a:t>
            </a:r>
            <a:r>
              <a:rPr kumimoji="1" lang="ja-JP" altLang="en-US" dirty="0">
                <a:latin typeface="HGP教科書体" panose="02020600000000000000" pitchFamily="18" charset="-128"/>
                <a:ea typeface="HGP教科書体" panose="02020600000000000000" pitchFamily="18" charset="-128"/>
              </a:rPr>
              <a:t>、市内で養護学校時代の</a:t>
            </a:r>
            <a:endParaRPr kumimoji="1"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  友達と会ったときに話すことがある</a:t>
            </a:r>
            <a:r>
              <a:rPr lang="ja-JP" altLang="en-US" dirty="0">
                <a:latin typeface="HGP教科書体" panose="02020600000000000000" pitchFamily="18" charset="-128"/>
                <a:ea typeface="HGP教科書体" panose="02020600000000000000" pitchFamily="18" charset="-128"/>
              </a:rPr>
              <a:t>ぐらい。</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00B050"/>
                </a:solidFill>
                <a:latin typeface="HGP教科書体" panose="02020600000000000000" pitchFamily="18" charset="-128"/>
                <a:ea typeface="HGP教科書体" panose="02020600000000000000" pitchFamily="18" charset="-128"/>
              </a:rPr>
              <a:t>友達と遊びたいと思うことはあるが、誘うことはない</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母が生きていた時には一緒に町内会の行事に参加していた</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こともあり、</a:t>
            </a:r>
            <a:r>
              <a:rPr lang="ja-JP" altLang="en-US" b="1" dirty="0">
                <a:solidFill>
                  <a:srgbClr val="0070C0"/>
                </a:solidFill>
                <a:latin typeface="HGP教科書体" panose="02020600000000000000" pitchFamily="18" charset="-128"/>
                <a:ea typeface="HGP教科書体" panose="02020600000000000000" pitchFamily="18" charset="-128"/>
              </a:rPr>
              <a:t>近所住民とは</a:t>
            </a:r>
            <a:r>
              <a:rPr lang="ja-JP" altLang="en-US" dirty="0">
                <a:latin typeface="HGP教科書体" panose="02020600000000000000" pitchFamily="18" charset="-128"/>
                <a:ea typeface="HGP教科書体" panose="02020600000000000000" pitchFamily="18" charset="-128"/>
              </a:rPr>
              <a:t>交流があり、</a:t>
            </a:r>
            <a:r>
              <a:rPr lang="ja-JP" altLang="en-US" b="1" dirty="0">
                <a:solidFill>
                  <a:srgbClr val="0070C0"/>
                </a:solidFill>
                <a:latin typeface="HGP教科書体" panose="02020600000000000000" pitchFamily="18" charset="-128"/>
                <a:ea typeface="HGP教科書体" panose="02020600000000000000" pitchFamily="18" charset="-128"/>
              </a:rPr>
              <a:t>関係性も良い</a:t>
            </a:r>
            <a:r>
              <a:rPr lang="ja-JP" altLang="en-US" dirty="0">
                <a:latin typeface="HGP教科書体" panose="02020600000000000000" pitchFamily="18" charset="-128"/>
                <a:ea typeface="HGP教科書体" panose="02020600000000000000" pitchFamily="18" charset="-128"/>
              </a:rPr>
              <a:t>。　 　</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民生児童委員の方も事情を知っており、時々訪問して話した　　　　　　　　　　　</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りしている。</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FF0000"/>
                </a:solidFill>
                <a:latin typeface="HGP教科書体" panose="02020600000000000000" pitchFamily="18" charset="-128"/>
                <a:ea typeface="HGP教科書体" panose="02020600000000000000" pitchFamily="18" charset="-128"/>
              </a:rPr>
              <a:t>兄のことは慕っている</a:t>
            </a:r>
            <a:r>
              <a:rPr lang="ja-JP" altLang="en-US" dirty="0">
                <a:latin typeface="HGP教科書体" panose="02020600000000000000" pitchFamily="18" charset="-128"/>
                <a:ea typeface="HGP教科書体" panose="02020600000000000000" pitchFamily="18" charset="-128"/>
              </a:rPr>
              <a:t>。兄からグループホームの入居をすす　　　　　　</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められたが、世話になっていることもあり、</a:t>
            </a:r>
            <a:r>
              <a:rPr lang="ja-JP" altLang="en-US" b="1" dirty="0">
                <a:solidFill>
                  <a:srgbClr val="FF0000"/>
                </a:solidFill>
                <a:latin typeface="HGP教科書体" panose="02020600000000000000" pitchFamily="18" charset="-128"/>
                <a:ea typeface="HGP教科書体" panose="02020600000000000000" pitchFamily="18" charset="-128"/>
              </a:rPr>
              <a:t>行きたくないと伝えら　</a:t>
            </a:r>
            <a:endParaRPr lang="en-US" altLang="ja-JP" b="1"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b="1" dirty="0">
                <a:solidFill>
                  <a:srgbClr val="FF0000"/>
                </a:solidFill>
                <a:latin typeface="HGP教科書体" panose="02020600000000000000" pitchFamily="18" charset="-128"/>
                <a:ea typeface="HGP教科書体" panose="02020600000000000000" pitchFamily="18" charset="-128"/>
              </a:rPr>
              <a:t>　れていない</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20</a:t>
            </a:fld>
            <a:endParaRPr kumimoji="1" lang="ja-JP" altLang="en-US"/>
          </a:p>
        </p:txBody>
      </p:sp>
    </p:spTree>
    <p:extLst>
      <p:ext uri="{BB962C8B-B14F-4D97-AF65-F5344CB8AC3E}">
        <p14:creationId xmlns:p14="http://schemas.microsoft.com/office/powerpoint/2010/main" val="2253882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58762"/>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県二さんの仕事面・趣味</a:t>
            </a:r>
          </a:p>
        </p:txBody>
      </p:sp>
      <p:sp>
        <p:nvSpPr>
          <p:cNvPr id="3" name="コンテンツ プレースホルダー 2"/>
          <p:cNvSpPr>
            <a:spLocks noGrp="1"/>
          </p:cNvSpPr>
          <p:nvPr>
            <p:ph idx="1"/>
          </p:nvPr>
        </p:nvSpPr>
        <p:spPr>
          <a:xfrm>
            <a:off x="341194" y="1551576"/>
            <a:ext cx="8461611" cy="5169900"/>
          </a:xfrm>
        </p:spPr>
        <p:txBody>
          <a:bodyPr>
            <a:normAutofit fontScale="70000" lnSpcReduction="20000"/>
          </a:bodyPr>
          <a:lstStyle/>
          <a:p>
            <a:pPr marL="0" indent="0">
              <a:buNone/>
            </a:pPr>
            <a:r>
              <a:rPr lang="ja-JP" altLang="en-US" sz="4000" u="sng" dirty="0">
                <a:latin typeface="HGP教科書体" panose="02020600000000000000" pitchFamily="18" charset="-128"/>
                <a:ea typeface="HGP教科書体" panose="02020600000000000000" pitchFamily="18" charset="-128"/>
              </a:rPr>
              <a:t>◆  仕事面</a:t>
            </a:r>
            <a:endParaRPr lang="en-US" altLang="ja-JP" sz="4000" u="sng"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養護学校卒業後、</a:t>
            </a:r>
            <a:r>
              <a:rPr lang="ja-JP" altLang="en-US" sz="3000" b="1" dirty="0">
                <a:solidFill>
                  <a:srgbClr val="0070C0"/>
                </a:solidFill>
                <a:latin typeface="HGP教科書体" panose="02020600000000000000" pitchFamily="18" charset="-128"/>
                <a:ea typeface="HGP教科書体" panose="02020600000000000000" pitchFamily="18" charset="-128"/>
              </a:rPr>
              <a:t>市内のクリーニング店に就職</a:t>
            </a:r>
            <a:r>
              <a:rPr lang="ja-JP" altLang="en-US" sz="3000" dirty="0">
                <a:latin typeface="HGP教科書体" panose="02020600000000000000" pitchFamily="18" charset="-128"/>
                <a:ea typeface="HGP教科書体" panose="02020600000000000000" pitchFamily="18" charset="-128"/>
              </a:rPr>
              <a:t>。仕分けや配達の作業　</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をしていたが数か月で退職。</a:t>
            </a:r>
            <a:r>
              <a:rPr lang="ja-JP" altLang="en-US" sz="3000" b="1" dirty="0">
                <a:solidFill>
                  <a:srgbClr val="00B050"/>
                </a:solidFill>
                <a:latin typeface="HGP教科書体" panose="02020600000000000000" pitchFamily="18" charset="-128"/>
                <a:ea typeface="HGP教科書体" panose="02020600000000000000" pitchFamily="18" charset="-128"/>
              </a:rPr>
              <a:t>作業をなかなか覚えられなかったり環境に　</a:t>
            </a:r>
            <a:endParaRPr lang="en-US" altLang="ja-JP" sz="3000" b="1" dirty="0">
              <a:solidFill>
                <a:srgbClr val="00B050"/>
              </a:solidFill>
              <a:latin typeface="HGP教科書体" panose="02020600000000000000" pitchFamily="18" charset="-128"/>
              <a:ea typeface="HGP教科書体" panose="02020600000000000000" pitchFamily="18" charset="-128"/>
            </a:endParaRPr>
          </a:p>
          <a:p>
            <a:pPr marL="0" indent="0">
              <a:buNone/>
            </a:pPr>
            <a:r>
              <a:rPr lang="ja-JP" altLang="en-US" sz="3000" b="1" dirty="0">
                <a:solidFill>
                  <a:srgbClr val="00B050"/>
                </a:solidFill>
                <a:latin typeface="HGP教科書体" panose="02020600000000000000" pitchFamily="18" charset="-128"/>
                <a:ea typeface="HGP教科書体" panose="02020600000000000000" pitchFamily="18" charset="-128"/>
              </a:rPr>
              <a:t>   なじめなかった</a:t>
            </a:r>
            <a:r>
              <a:rPr lang="ja-JP" altLang="en-US" sz="3000" dirty="0">
                <a:latin typeface="HGP教科書体" panose="02020600000000000000" pitchFamily="18" charset="-128"/>
                <a:ea typeface="HGP教科書体" panose="02020600000000000000" pitchFamily="18" charset="-128"/>
              </a:rPr>
              <a:t>ことが原因。</a:t>
            </a:r>
            <a:endParaRPr lang="en-US" altLang="ja-JP" sz="3000"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離職後は両親も無理に再就職をすすめることなく、実家の農業の手伝　</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いを時々しながら在宅生活を送っていた。</a:t>
            </a:r>
            <a:endParaRPr lang="en-US" altLang="ja-JP" sz="3000" dirty="0">
              <a:latin typeface="HGP教科書体" panose="02020600000000000000" pitchFamily="18" charset="-128"/>
              <a:ea typeface="HGP教科書体" panose="02020600000000000000" pitchFamily="18" charset="-128"/>
            </a:endParaRPr>
          </a:p>
          <a:p>
            <a:pPr marL="0" indent="0">
              <a:buNone/>
            </a:pP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4000" u="sng" dirty="0">
                <a:latin typeface="HGP教科書体" panose="02020600000000000000" pitchFamily="18" charset="-128"/>
                <a:ea typeface="HGP教科書体" panose="02020600000000000000" pitchFamily="18" charset="-128"/>
              </a:rPr>
              <a:t>◆  趣味</a:t>
            </a:r>
            <a:endParaRPr lang="en-US" altLang="ja-JP" sz="4000" u="sng" dirty="0">
              <a:latin typeface="HGP教科書体" panose="02020600000000000000" pitchFamily="18" charset="-128"/>
              <a:ea typeface="HGP教科書体" panose="02020600000000000000" pitchFamily="18" charset="-128"/>
            </a:endParaRPr>
          </a:p>
          <a:p>
            <a:r>
              <a:rPr lang="ja-JP" altLang="en-US" sz="3000" b="1" dirty="0">
                <a:solidFill>
                  <a:srgbClr val="0070C0"/>
                </a:solidFill>
                <a:latin typeface="HGP教科書体" panose="02020600000000000000" pitchFamily="18" charset="-128"/>
                <a:ea typeface="HGP教科書体" panose="02020600000000000000" pitchFamily="18" charset="-128"/>
              </a:rPr>
              <a:t>プラモデルが趣味</a:t>
            </a:r>
            <a:r>
              <a:rPr lang="ja-JP" altLang="en-US" sz="3000" dirty="0">
                <a:latin typeface="HGP教科書体" panose="02020600000000000000" pitchFamily="18" charset="-128"/>
                <a:ea typeface="HGP教科書体" panose="02020600000000000000" pitchFamily="18" charset="-128"/>
              </a:rPr>
              <a:t>。絵や図を見て組み立てることができる </a:t>
            </a:r>
            <a:r>
              <a:rPr lang="en-US" altLang="ja-JP" sz="3000" dirty="0">
                <a:latin typeface="HGP教科書体" panose="02020600000000000000" pitchFamily="18" charset="-128"/>
                <a:ea typeface="HGP教科書体" panose="02020600000000000000" pitchFamily="18" charset="-128"/>
              </a:rPr>
              <a:t>(</a:t>
            </a:r>
            <a:r>
              <a:rPr lang="ja-JP" altLang="en-US" sz="3000" dirty="0">
                <a:latin typeface="HGP教科書体" panose="02020600000000000000" pitchFamily="18" charset="-128"/>
                <a:ea typeface="HGP教科書体" panose="02020600000000000000" pitchFamily="18" charset="-128"/>
              </a:rPr>
              <a:t>小学校高学年</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位の レベル</a:t>
            </a:r>
            <a:r>
              <a:rPr lang="en-US" altLang="ja-JP" sz="3000" dirty="0">
                <a:latin typeface="HGP教科書体" panose="02020600000000000000" pitchFamily="18" charset="-128"/>
                <a:ea typeface="HGP教科書体" panose="02020600000000000000" pitchFamily="18" charset="-128"/>
              </a:rPr>
              <a:t>)</a:t>
            </a:r>
          </a:p>
          <a:p>
            <a:r>
              <a:rPr lang="ja-JP" altLang="en-US" sz="3000" b="1" dirty="0">
                <a:solidFill>
                  <a:srgbClr val="0070C0"/>
                </a:solidFill>
                <a:latin typeface="HGP教科書体" panose="02020600000000000000" pitchFamily="18" charset="-128"/>
                <a:ea typeface="HGP教科書体" panose="02020600000000000000" pitchFamily="18" charset="-128"/>
              </a:rPr>
              <a:t>テレビゲームも小さい頃から好き</a:t>
            </a:r>
            <a:r>
              <a:rPr lang="ja-JP" altLang="en-US" sz="3000" dirty="0">
                <a:latin typeface="HGP教科書体" panose="02020600000000000000" pitchFamily="18" charset="-128"/>
                <a:ea typeface="HGP教科書体" panose="02020600000000000000" pitchFamily="18" charset="-128"/>
              </a:rPr>
              <a:t>である。もっとゲームやプラモがほしいと思っ　</a:t>
            </a:r>
            <a:endParaRPr lang="en-US" altLang="ja-JP" sz="3000" dirty="0">
              <a:latin typeface="HGP教科書体" panose="02020600000000000000" pitchFamily="18" charset="-128"/>
              <a:ea typeface="HGP教科書体" panose="02020600000000000000" pitchFamily="18" charset="-128"/>
            </a:endParaRPr>
          </a:p>
          <a:p>
            <a:pPr marL="0" indent="0">
              <a:buNone/>
            </a:pPr>
            <a:r>
              <a:rPr lang="ja-JP" altLang="en-US" sz="3000" dirty="0">
                <a:latin typeface="HGP教科書体" panose="02020600000000000000" pitchFamily="18" charset="-128"/>
                <a:ea typeface="HGP教科書体" panose="02020600000000000000" pitchFamily="18" charset="-128"/>
              </a:rPr>
              <a:t>　 ているが</a:t>
            </a:r>
            <a:r>
              <a:rPr lang="ja-JP" altLang="en-US" sz="3000" b="1" dirty="0">
                <a:solidFill>
                  <a:srgbClr val="00B050"/>
                </a:solidFill>
                <a:latin typeface="HGP教科書体" panose="02020600000000000000" pitchFamily="18" charset="-128"/>
                <a:ea typeface="HGP教科書体" panose="02020600000000000000" pitchFamily="18" charset="-128"/>
              </a:rPr>
              <a:t>無駄遣いと兄に注意されたので自制している</a:t>
            </a:r>
            <a:r>
              <a:rPr lang="ja-JP" altLang="en-US" sz="3000" dirty="0">
                <a:latin typeface="HGP教科書体" panose="02020600000000000000" pitchFamily="18" charset="-128"/>
                <a:ea typeface="HGP教科書体" panose="02020600000000000000" pitchFamily="18" charset="-128"/>
              </a:rPr>
              <a:t>。</a:t>
            </a:r>
            <a:endParaRPr lang="en-US" altLang="ja-JP" sz="3000" dirty="0">
              <a:latin typeface="HGP教科書体" panose="02020600000000000000" pitchFamily="18" charset="-128"/>
              <a:ea typeface="HGP教科書体" panose="02020600000000000000" pitchFamily="18" charset="-128"/>
            </a:endParaRPr>
          </a:p>
          <a:p>
            <a:r>
              <a:rPr lang="ja-JP" altLang="en-US" sz="3000" dirty="0">
                <a:latin typeface="HGP教科書体" panose="02020600000000000000" pitchFamily="18" charset="-128"/>
                <a:ea typeface="HGP教科書体" panose="02020600000000000000" pitchFamily="18" charset="-128"/>
              </a:rPr>
              <a:t>地元の地域のお祭りは毎年楽しみにしている。</a:t>
            </a:r>
            <a:r>
              <a:rPr lang="ja-JP" altLang="en-US" sz="3000" b="1" dirty="0">
                <a:solidFill>
                  <a:srgbClr val="0070C0"/>
                </a:solidFill>
                <a:latin typeface="HGP教科書体" panose="02020600000000000000" pitchFamily="18" charset="-128"/>
                <a:ea typeface="HGP教科書体" panose="02020600000000000000" pitchFamily="18" charset="-128"/>
              </a:rPr>
              <a:t>イベント的な行事は好き</a:t>
            </a:r>
            <a:r>
              <a:rPr lang="ja-JP" altLang="en-US" sz="3000" dirty="0">
                <a:latin typeface="HGP教科書体" panose="02020600000000000000" pitchFamily="18" charset="-128"/>
                <a:ea typeface="HGP教科書体" panose="02020600000000000000" pitchFamily="18" charset="-128"/>
              </a:rPr>
              <a:t>である。</a:t>
            </a:r>
            <a:endParaRPr lang="en-US" altLang="ja-JP" sz="3000" dirty="0">
              <a:latin typeface="HGP教科書体" panose="02020600000000000000" pitchFamily="18" charset="-128"/>
              <a:ea typeface="HGP教科書体" panose="02020600000000000000" pitchFamily="18"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21</a:t>
            </a:fld>
            <a:endParaRPr kumimoji="1" lang="ja-JP" altLang="en-US"/>
          </a:p>
        </p:txBody>
      </p:sp>
    </p:spTree>
    <p:extLst>
      <p:ext uri="{BB962C8B-B14F-4D97-AF65-F5344CB8AC3E}">
        <p14:creationId xmlns:p14="http://schemas.microsoft.com/office/powerpoint/2010/main" val="2519273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260" y="564321"/>
            <a:ext cx="7886700" cy="985372"/>
          </a:xfrm>
        </p:spPr>
        <p:txBody>
          <a:bodyPr>
            <a:norm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その他</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41194" y="1772529"/>
            <a:ext cx="8461611" cy="4360986"/>
          </a:xfrm>
        </p:spPr>
        <p:txBody>
          <a:bodyPr>
            <a:noAutofit/>
          </a:bodyPr>
          <a:lstStyle/>
          <a:p>
            <a:r>
              <a:rPr lang="ja-JP" altLang="en-US" sz="3200" dirty="0">
                <a:latin typeface="HGP教科書体" panose="02020600000000000000" pitchFamily="18" charset="-128"/>
                <a:ea typeface="HGP教科書体" panose="02020600000000000000" pitchFamily="18" charset="-128"/>
              </a:rPr>
              <a:t>偶然あった養護学校時代の友達から「就労継続支援型事業所ひまわり」の話を聞いている。</a:t>
            </a:r>
            <a:endParaRPr lang="en-US" altLang="ja-JP" sz="3200" dirty="0">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「ひまわり」ではシイタケの</a:t>
            </a:r>
            <a:r>
              <a:rPr lang="ja-JP" altLang="en-US" sz="3200" b="1" dirty="0">
                <a:solidFill>
                  <a:srgbClr val="0070C0"/>
                </a:solidFill>
                <a:latin typeface="HGP教科書体" panose="02020600000000000000" pitchFamily="18" charset="-128"/>
                <a:ea typeface="HGP教科書体" panose="02020600000000000000" pitchFamily="18" charset="-128"/>
              </a:rPr>
              <a:t>仕事をしたり、行事活動</a:t>
            </a:r>
            <a:endParaRPr lang="en-US" altLang="ja-JP" sz="32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200" b="1" dirty="0">
                <a:solidFill>
                  <a:srgbClr val="0070C0"/>
                </a:solidFill>
                <a:latin typeface="HGP教科書体" panose="02020600000000000000" pitchFamily="18" charset="-128"/>
                <a:ea typeface="HGP教科書体" panose="02020600000000000000" pitchFamily="18" charset="-128"/>
              </a:rPr>
              <a:t>  もあると聞き、楽しそう</a:t>
            </a:r>
            <a:r>
              <a:rPr lang="ja-JP" altLang="en-US" sz="3200" dirty="0">
                <a:latin typeface="HGP教科書体" panose="02020600000000000000" pitchFamily="18" charset="-128"/>
                <a:ea typeface="HGP教科書体" panose="02020600000000000000" pitchFamily="18" charset="-128"/>
              </a:rPr>
              <a:t>と感じた。</a:t>
            </a:r>
            <a:r>
              <a:rPr lang="ja-JP" altLang="en-US" sz="3200" b="1" dirty="0">
                <a:solidFill>
                  <a:srgbClr val="0070C0"/>
                </a:solidFill>
                <a:latin typeface="HGP教科書体" panose="02020600000000000000" pitchFamily="18" charset="-128"/>
                <a:ea typeface="HGP教科書体" panose="02020600000000000000" pitchFamily="18" charset="-128"/>
              </a:rPr>
              <a:t>お金をもらえる</a:t>
            </a:r>
            <a:endParaRPr lang="en-US" altLang="ja-JP" sz="32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200" b="1" dirty="0">
                <a:solidFill>
                  <a:srgbClr val="0070C0"/>
                </a:solidFill>
                <a:latin typeface="HGP教科書体" panose="02020600000000000000" pitchFamily="18" charset="-128"/>
                <a:ea typeface="HGP教科書体" panose="02020600000000000000" pitchFamily="18" charset="-128"/>
              </a:rPr>
              <a:t>  ことも魅力</a:t>
            </a:r>
            <a:r>
              <a:rPr lang="ja-JP" altLang="en-US" sz="3200" dirty="0">
                <a:latin typeface="HGP教科書体" panose="02020600000000000000" pitchFamily="18" charset="-128"/>
                <a:ea typeface="HGP教科書体" panose="02020600000000000000" pitchFamily="18" charset="-128"/>
              </a:rPr>
              <a:t>に感じ、行きたいと思っている。</a:t>
            </a:r>
            <a:endParaRPr lang="en-US" altLang="ja-JP" sz="3200" dirty="0">
              <a:latin typeface="HGP教科書体" panose="02020600000000000000" pitchFamily="18" charset="-128"/>
              <a:ea typeface="HGP教科書体" panose="02020600000000000000" pitchFamily="18" charset="-128"/>
            </a:endParaRPr>
          </a:p>
          <a:p>
            <a:pPr marL="0" indent="0">
              <a:buNone/>
            </a:pPr>
            <a:r>
              <a:rPr lang="ja-JP" altLang="en-US" sz="3200" dirty="0">
                <a:latin typeface="HGP教科書体" panose="02020600000000000000" pitchFamily="18" charset="-128"/>
                <a:ea typeface="HGP教科書体" panose="02020600000000000000" pitchFamily="18" charset="-128"/>
              </a:rPr>
              <a:t>・結婚に対して具体的なイメージはないが、憧れ　</a:t>
            </a:r>
            <a:endParaRPr lang="en-US" altLang="ja-JP" sz="3200" dirty="0">
              <a:latin typeface="HGP教科書体" panose="02020600000000000000" pitchFamily="18" charset="-128"/>
              <a:ea typeface="HGP教科書体" panose="02020600000000000000" pitchFamily="18" charset="-128"/>
            </a:endParaRPr>
          </a:p>
          <a:p>
            <a:pPr marL="0" indent="0">
              <a:buNone/>
            </a:pPr>
            <a:r>
              <a:rPr lang="ja-JP" altLang="en-US" sz="3200" dirty="0">
                <a:latin typeface="HGP教科書体" panose="02020600000000000000" pitchFamily="18" charset="-128"/>
                <a:ea typeface="HGP教科書体" panose="02020600000000000000" pitchFamily="18" charset="-128"/>
              </a:rPr>
              <a:t>　をもっている。</a:t>
            </a:r>
            <a:endParaRPr lang="en-US" altLang="ja-JP" sz="3200"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22</a:t>
            </a:fld>
            <a:endParaRPr kumimoji="1" lang="ja-JP" altLang="en-US"/>
          </a:p>
        </p:txBody>
      </p:sp>
    </p:spTree>
    <p:extLst>
      <p:ext uri="{BB962C8B-B14F-4D97-AF65-F5344CB8AC3E}">
        <p14:creationId xmlns:p14="http://schemas.microsoft.com/office/powerpoint/2010/main" val="2247814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59277" y="1645921"/>
            <a:ext cx="7886701" cy="4178104"/>
          </a:xfrm>
          <a:prstGeom prst="roundRect">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59279" y="1913206"/>
            <a:ext cx="7886700" cy="3559126"/>
          </a:xfrm>
        </p:spPr>
        <p:txBody>
          <a:bodyPr>
            <a:normAutofit/>
          </a:bodyPr>
          <a:lstStyle/>
          <a:p>
            <a:pPr algn="ctr"/>
            <a:r>
              <a:rPr kumimoji="1" lang="ja-JP" altLang="en-US" sz="4900" dirty="0">
                <a:latin typeface="HGP教科書体" panose="02020600000000000000" pitchFamily="18" charset="-128"/>
                <a:ea typeface="HGP教科書体" panose="02020600000000000000" pitchFamily="18" charset="-128"/>
              </a:rPr>
              <a:t>県二さんを取り巻く環境</a:t>
            </a:r>
            <a:br>
              <a:rPr kumimoji="1" lang="en-US" altLang="ja-JP" sz="4900" dirty="0">
                <a:latin typeface="HGP教科書体" panose="02020600000000000000" pitchFamily="18" charset="-128"/>
                <a:ea typeface="HGP教科書体" panose="02020600000000000000" pitchFamily="18" charset="-128"/>
              </a:rPr>
            </a:br>
            <a:br>
              <a:rPr lang="en-US" altLang="ja-JP" sz="4900" dirty="0">
                <a:latin typeface="HGP教科書体" panose="02020600000000000000" pitchFamily="18" charset="-128"/>
                <a:ea typeface="HGP教科書体" panose="02020600000000000000" pitchFamily="18" charset="-128"/>
              </a:rPr>
            </a:br>
            <a:r>
              <a:rPr lang="ja-JP" altLang="en-US" sz="3600" dirty="0">
                <a:latin typeface="HGP教科書体" panose="02020600000000000000" pitchFamily="18" charset="-128"/>
                <a:ea typeface="HGP教科書体" panose="02020600000000000000" pitchFamily="18" charset="-128"/>
              </a:rPr>
              <a:t>（地域の特性、自宅周辺の環境、</a:t>
            </a:r>
            <a:br>
              <a:rPr lang="en-US" altLang="ja-JP" sz="3600" dirty="0">
                <a:latin typeface="HGP教科書体" panose="02020600000000000000" pitchFamily="18" charset="-128"/>
                <a:ea typeface="HGP教科書体" panose="02020600000000000000" pitchFamily="18" charset="-128"/>
              </a:rPr>
            </a:br>
            <a:r>
              <a:rPr lang="ja-JP" altLang="en-US" sz="3600" dirty="0">
                <a:latin typeface="HGP教科書体" panose="02020600000000000000" pitchFamily="18" charset="-128"/>
                <a:ea typeface="HGP教科書体" panose="02020600000000000000" pitchFamily="18" charset="-128"/>
              </a:rPr>
              <a:t>近所との関係、自宅の状況、</a:t>
            </a:r>
            <a:br>
              <a:rPr lang="en-US" altLang="ja-JP" sz="3600" dirty="0">
                <a:latin typeface="HGP教科書体" panose="02020600000000000000" pitchFamily="18" charset="-128"/>
                <a:ea typeface="HGP教科書体" panose="02020600000000000000" pitchFamily="18" charset="-128"/>
              </a:rPr>
            </a:br>
            <a:r>
              <a:rPr lang="ja-JP" altLang="en-US" sz="3600" dirty="0">
                <a:latin typeface="HGP教科書体" panose="02020600000000000000" pitchFamily="18" charset="-128"/>
                <a:ea typeface="HGP教科書体" panose="02020600000000000000" pitchFamily="18" charset="-128"/>
              </a:rPr>
              <a:t>兄・義姉ができる支援、）</a:t>
            </a:r>
            <a:endParaRPr kumimoji="1" lang="ja-JP" altLang="en-US" sz="3600" dirty="0">
              <a:latin typeface="HGP教科書体" panose="02020600000000000000" pitchFamily="18" charset="-128"/>
              <a:ea typeface="HGP教科書体" panose="02020600000000000000" pitchFamily="18" charset="-128"/>
            </a:endParaRPr>
          </a:p>
        </p:txBody>
      </p:sp>
      <p:sp>
        <p:nvSpPr>
          <p:cNvPr id="3" name="スライド番号プレースホルダー 2"/>
          <p:cNvSpPr>
            <a:spLocks noGrp="1"/>
          </p:cNvSpPr>
          <p:nvPr>
            <p:ph type="sldNum" sz="quarter" idx="12"/>
          </p:nvPr>
        </p:nvSpPr>
        <p:spPr/>
        <p:txBody>
          <a:bodyPr/>
          <a:lstStyle/>
          <a:p>
            <a:fld id="{4D5AB5FA-0DB7-4F4F-BE68-CF72355F2276}" type="slidenum">
              <a:rPr kumimoji="1" lang="ja-JP" altLang="en-US" smtClean="0"/>
              <a:t>23</a:t>
            </a:fld>
            <a:endParaRPr kumimoji="1" lang="ja-JP" altLang="en-US"/>
          </a:p>
        </p:txBody>
      </p:sp>
    </p:spTree>
    <p:extLst>
      <p:ext uri="{BB962C8B-B14F-4D97-AF65-F5344CB8AC3E}">
        <p14:creationId xmlns:p14="http://schemas.microsoft.com/office/powerpoint/2010/main" val="627842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2369" y="365127"/>
            <a:ext cx="8022981" cy="746222"/>
          </a:xfrm>
        </p:spPr>
        <p:txBody>
          <a:bodyPr>
            <a:normAutofit/>
          </a:bodyPr>
          <a:lstStyle/>
          <a:p>
            <a:r>
              <a:rPr lang="ja-JP" altLang="en-US" sz="3600" u="sng" dirty="0">
                <a:highlight>
                  <a:srgbClr val="FFFF00"/>
                </a:highlight>
                <a:latin typeface="HGP教科書体" panose="02020600000000000000" pitchFamily="18" charset="-128"/>
                <a:ea typeface="HGP教科書体" panose="02020600000000000000" pitchFamily="18" charset="-128"/>
              </a:rPr>
              <a:t>県二さんの住むＡ市の情報・特性</a:t>
            </a:r>
            <a:endParaRPr kumimoji="1" lang="ja-JP" altLang="en-US" sz="3600" u="sng"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00251" y="1463040"/>
            <a:ext cx="8492057" cy="4893311"/>
          </a:xfrm>
        </p:spPr>
        <p:txBody>
          <a:bodyPr>
            <a:normAutofit/>
          </a:bodyPr>
          <a:lstStyle/>
          <a:p>
            <a:r>
              <a:rPr lang="ja-JP" altLang="en-US" dirty="0">
                <a:latin typeface="HGP教科書体" panose="02020600000000000000" pitchFamily="18" charset="-128"/>
                <a:ea typeface="HGP教科書体" panose="02020600000000000000" pitchFamily="18" charset="-128"/>
              </a:rPr>
              <a:t>人口は５万人強。数年前の合併でこの規模となる。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歴史のある街で昔から住んでいる人も多く、特に県二さん</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の住む旧市内と呼ばれる地域は</a:t>
            </a:r>
            <a:r>
              <a:rPr lang="ja-JP" altLang="en-US" b="1" dirty="0">
                <a:solidFill>
                  <a:srgbClr val="0070C0"/>
                </a:solidFill>
                <a:latin typeface="HGP教科書体" panose="02020600000000000000" pitchFamily="18" charset="-128"/>
                <a:ea typeface="HGP教科書体" panose="02020600000000000000" pitchFamily="18" charset="-128"/>
              </a:rPr>
              <a:t>近所のつながりが強い</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幹線道路・高速道路（インターチェンジ</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カ所）がはしり、</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電車の駅は３駅・バスの路線も複数ある。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年に</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回行われる伝統行事の地域のお祭り（</a:t>
            </a:r>
            <a:r>
              <a:rPr lang="en-US" altLang="ja-JP" dirty="0">
                <a:latin typeface="HGP教科書体" panose="02020600000000000000" pitchFamily="18" charset="-128"/>
                <a:ea typeface="HGP教科書体" panose="02020600000000000000" pitchFamily="18" charset="-128"/>
              </a:rPr>
              <a:t>10</a:t>
            </a:r>
            <a:r>
              <a:rPr lang="ja-JP" altLang="en-US" dirty="0">
                <a:latin typeface="HGP教科書体" panose="02020600000000000000" pitchFamily="18" charset="-128"/>
                <a:ea typeface="HGP教科書体" panose="02020600000000000000" pitchFamily="18" charset="-128"/>
              </a:rPr>
              <a:t>月開催）</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が有名である。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00B050"/>
                </a:solidFill>
                <a:latin typeface="HGP教科書体" panose="02020600000000000000" pitchFamily="18" charset="-128"/>
                <a:ea typeface="HGP教科書体" panose="02020600000000000000" pitchFamily="18" charset="-128"/>
              </a:rPr>
              <a:t>県ニさんも、このお祭りを毎年楽しみ</a:t>
            </a:r>
            <a:r>
              <a:rPr lang="ja-JP" altLang="en-US" dirty="0">
                <a:latin typeface="HGP教科書体" panose="02020600000000000000" pitchFamily="18" charset="-128"/>
                <a:ea typeface="HGP教科書体" panose="02020600000000000000" pitchFamily="18" charset="-128"/>
              </a:rPr>
              <a:t>にしている。</a:t>
            </a: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24</a:t>
            </a:fld>
            <a:endParaRPr kumimoji="1" lang="ja-JP" altLang="en-US"/>
          </a:p>
        </p:txBody>
      </p:sp>
    </p:spTree>
    <p:extLst>
      <p:ext uri="{BB962C8B-B14F-4D97-AF65-F5344CB8AC3E}">
        <p14:creationId xmlns:p14="http://schemas.microsoft.com/office/powerpoint/2010/main" val="642746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78302" y="998807"/>
            <a:ext cx="8370276" cy="5570805"/>
          </a:xfrm>
        </p:spPr>
        <p:txBody>
          <a:bodyPr>
            <a:normAutofit fontScale="92500" lnSpcReduction="10000"/>
          </a:bodyPr>
          <a:lstStyle/>
          <a:p>
            <a:r>
              <a:rPr lang="ja-JP" altLang="en-US" dirty="0">
                <a:latin typeface="HGP教科書体" panose="02020600000000000000" pitchFamily="18" charset="-128"/>
                <a:ea typeface="HGP教科書体" panose="02020600000000000000" pitchFamily="18" charset="-128"/>
              </a:rPr>
              <a:t>近所は高齢者世帯が多く、隣近所の顔を知っているような</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地域性である。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最寄駅まで県二の自宅から徒歩</a:t>
            </a:r>
            <a:r>
              <a:rPr lang="en-US" altLang="ja-JP" dirty="0">
                <a:latin typeface="HGP教科書体" panose="02020600000000000000" pitchFamily="18" charset="-128"/>
                <a:ea typeface="HGP教科書体" panose="02020600000000000000" pitchFamily="18" charset="-128"/>
              </a:rPr>
              <a:t>15</a:t>
            </a:r>
            <a:r>
              <a:rPr lang="ja-JP" altLang="en-US" dirty="0">
                <a:latin typeface="HGP教科書体" panose="02020600000000000000" pitchFamily="18" charset="-128"/>
                <a:ea typeface="HGP教科書体" panose="02020600000000000000" pitchFamily="18" charset="-128"/>
              </a:rPr>
              <a:t>分。</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最寄バス停は徒歩</a:t>
            </a:r>
            <a:r>
              <a:rPr lang="en-US" altLang="ja-JP" dirty="0">
                <a:latin typeface="HGP教科書体" panose="02020600000000000000" pitchFamily="18" charset="-128"/>
                <a:ea typeface="HGP教科書体" panose="02020600000000000000" pitchFamily="18" charset="-128"/>
              </a:rPr>
              <a:t>5</a:t>
            </a:r>
            <a:r>
              <a:rPr lang="ja-JP" altLang="en-US" dirty="0">
                <a:latin typeface="HGP教科書体" panose="02020600000000000000" pitchFamily="18" charset="-128"/>
                <a:ea typeface="HGP教科書体" panose="02020600000000000000" pitchFamily="18" charset="-128"/>
              </a:rPr>
              <a:t>分。</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健診を受けた総合病院は徒歩</a:t>
            </a:r>
            <a:r>
              <a:rPr lang="en-US" altLang="ja-JP" dirty="0">
                <a:latin typeface="HGP教科書体" panose="02020600000000000000" pitchFamily="18" charset="-128"/>
                <a:ea typeface="HGP教科書体" panose="02020600000000000000" pitchFamily="18" charset="-128"/>
              </a:rPr>
              <a:t>10</a:t>
            </a:r>
            <a:r>
              <a:rPr lang="ja-JP" altLang="en-US" dirty="0">
                <a:latin typeface="HGP教科書体" panose="02020600000000000000" pitchFamily="18" charset="-128"/>
                <a:ea typeface="HGP教科書体" panose="02020600000000000000" pitchFamily="18" charset="-128"/>
              </a:rPr>
              <a:t>分。</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かかりつけの個人クリニックは徒歩１５分程度。</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市役所は徒歩</a:t>
            </a:r>
            <a:r>
              <a:rPr lang="en-US" altLang="ja-JP" dirty="0">
                <a:latin typeface="HGP教科書体" panose="02020600000000000000" pitchFamily="18" charset="-128"/>
                <a:ea typeface="HGP教科書体" panose="02020600000000000000" pitchFamily="18" charset="-128"/>
              </a:rPr>
              <a:t>20</a:t>
            </a:r>
            <a:r>
              <a:rPr lang="ja-JP" altLang="en-US" dirty="0">
                <a:latin typeface="HGP教科書体" panose="02020600000000000000" pitchFamily="18" charset="-128"/>
                <a:ea typeface="HGP教科書体" panose="02020600000000000000" pitchFamily="18" charset="-128"/>
              </a:rPr>
              <a:t>分。</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0070C0"/>
                </a:solidFill>
                <a:latin typeface="HGP教科書体" panose="02020600000000000000" pitchFamily="18" charset="-128"/>
                <a:ea typeface="HGP教科書体" panose="02020600000000000000" pitchFamily="18" charset="-128"/>
              </a:rPr>
              <a:t>スーパーマーケットまで徒歩</a:t>
            </a:r>
            <a:r>
              <a:rPr lang="en-US" altLang="ja-JP" b="1" dirty="0">
                <a:solidFill>
                  <a:srgbClr val="0070C0"/>
                </a:solidFill>
                <a:latin typeface="HGP教科書体" panose="02020600000000000000" pitchFamily="18" charset="-128"/>
                <a:ea typeface="HGP教科書体" panose="02020600000000000000" pitchFamily="18" charset="-128"/>
              </a:rPr>
              <a:t>20</a:t>
            </a:r>
            <a:r>
              <a:rPr lang="ja-JP" altLang="en-US" b="1" dirty="0">
                <a:solidFill>
                  <a:srgbClr val="0070C0"/>
                </a:solidFill>
                <a:latin typeface="HGP教科書体" panose="02020600000000000000" pitchFamily="18" charset="-128"/>
                <a:ea typeface="HGP教科書体" panose="02020600000000000000" pitchFamily="18" charset="-128"/>
              </a:rPr>
              <a:t>分</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r>
              <a:rPr lang="ja-JP" altLang="en-US" b="1" dirty="0">
                <a:solidFill>
                  <a:srgbClr val="0070C0"/>
                </a:solidFill>
                <a:latin typeface="HGP教科書体" panose="02020600000000000000" pitchFamily="18" charset="-128"/>
                <a:ea typeface="HGP教科書体" panose="02020600000000000000" pitchFamily="18" charset="-128"/>
              </a:rPr>
              <a:t>コンビニは徒歩１０分圏内に２か所</a:t>
            </a:r>
            <a:r>
              <a:rPr lang="ja-JP" altLang="en-US" dirty="0">
                <a:latin typeface="HGP教科書体" panose="02020600000000000000" pitchFamily="18" charset="-128"/>
                <a:ea typeface="HGP教科書体" panose="02020600000000000000" pitchFamily="18" charset="-128"/>
              </a:rPr>
              <a:t>あり。</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徒歩</a:t>
            </a:r>
            <a:r>
              <a:rPr lang="en-US" altLang="ja-JP" dirty="0">
                <a:latin typeface="HGP教科書体" panose="02020600000000000000" pitchFamily="18" charset="-128"/>
                <a:ea typeface="HGP教科書体" panose="02020600000000000000" pitchFamily="18" charset="-128"/>
              </a:rPr>
              <a:t>30</a:t>
            </a:r>
            <a:r>
              <a:rPr lang="ja-JP" altLang="en-US" dirty="0">
                <a:latin typeface="HGP教科書体" panose="02020600000000000000" pitchFamily="18" charset="-128"/>
                <a:ea typeface="HGP教科書体" panose="02020600000000000000" pitchFamily="18" charset="-128"/>
              </a:rPr>
              <a:t>分圏内が県二の行動範囲である。</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３００名規模の福祉系専門学校が１校ある。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b="1" dirty="0">
                <a:solidFill>
                  <a:srgbClr val="00B050"/>
                </a:solidFill>
                <a:latin typeface="HGP教科書体" panose="02020600000000000000" pitchFamily="18" charset="-128"/>
                <a:ea typeface="HGP教科書体" panose="02020600000000000000" pitchFamily="18" charset="-128"/>
              </a:rPr>
              <a:t>余暇活動のボランティアサークルあり</a:t>
            </a:r>
            <a:r>
              <a:rPr lang="ja-JP" altLang="en-US" dirty="0">
                <a:latin typeface="HGP教科書体" panose="02020600000000000000" pitchFamily="18" charset="-128"/>
                <a:ea typeface="HGP教科書体" panose="02020600000000000000" pitchFamily="18" charset="-128"/>
              </a:rPr>
              <a:t>）　　</a:t>
            </a:r>
            <a:endParaRPr lang="en-US" altLang="ja-JP" dirty="0">
              <a:latin typeface="HGP教科書体" panose="02020600000000000000" pitchFamily="18" charset="-128"/>
              <a:ea typeface="HGP教科書体" panose="02020600000000000000" pitchFamily="18" charset="-128"/>
            </a:endParaRPr>
          </a:p>
          <a:p>
            <a:endParaRPr lang="en-US" altLang="ja-JP" dirty="0">
              <a:latin typeface="HGP教科書体" panose="02020600000000000000" pitchFamily="18" charset="-128"/>
              <a:ea typeface="HGP教科書体" panose="02020600000000000000" pitchFamily="18" charset="-128"/>
            </a:endParaRPr>
          </a:p>
          <a:p>
            <a:pPr marL="0" indent="0">
              <a:buNone/>
            </a:pP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478302" y="288388"/>
            <a:ext cx="7019779" cy="646331"/>
          </a:xfrm>
          <a:prstGeom prst="rect">
            <a:avLst/>
          </a:prstGeom>
          <a:noFill/>
        </p:spPr>
        <p:txBody>
          <a:bodyPr wrap="square" rtlCol="0">
            <a:spAutoFit/>
          </a:bodyPr>
          <a:lstStyle/>
          <a:p>
            <a:r>
              <a:rPr kumimoji="1" lang="ja-JP" altLang="en-US" sz="3600" u="sng" dirty="0"/>
              <a:t> </a:t>
            </a:r>
            <a:r>
              <a:rPr kumimoji="1" lang="ja-JP" altLang="en-US" sz="3600" u="sng" dirty="0">
                <a:highlight>
                  <a:srgbClr val="FFFF00"/>
                </a:highlight>
                <a:latin typeface="HGP教科書体" panose="02020600000000000000" pitchFamily="18" charset="-128"/>
                <a:ea typeface="HGP教科書体" panose="02020600000000000000" pitchFamily="18" charset="-128"/>
              </a:rPr>
              <a:t>自宅周辺の環境</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25</a:t>
            </a:fld>
            <a:endParaRPr kumimoji="1" lang="ja-JP" altLang="en-US"/>
          </a:p>
        </p:txBody>
      </p:sp>
    </p:spTree>
    <p:extLst>
      <p:ext uri="{BB962C8B-B14F-4D97-AF65-F5344CB8AC3E}">
        <p14:creationId xmlns:p14="http://schemas.microsoft.com/office/powerpoint/2010/main" val="3278030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4582" y="140044"/>
            <a:ext cx="7886700" cy="728633"/>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近所との関係</a:t>
            </a:r>
          </a:p>
        </p:txBody>
      </p:sp>
      <p:sp>
        <p:nvSpPr>
          <p:cNvPr id="3" name="コンテンツ プレースホルダー 2"/>
          <p:cNvSpPr>
            <a:spLocks noGrp="1"/>
          </p:cNvSpPr>
          <p:nvPr>
            <p:ph idx="1"/>
          </p:nvPr>
        </p:nvSpPr>
        <p:spPr>
          <a:xfrm>
            <a:off x="337626" y="872197"/>
            <a:ext cx="8468748" cy="5845759"/>
          </a:xfrm>
        </p:spPr>
        <p:txBody>
          <a:bodyPr>
            <a:normAutofit fontScale="55000" lnSpcReduction="20000"/>
          </a:bodyPr>
          <a:lstStyle/>
          <a:p>
            <a:pPr marL="0" indent="0">
              <a:buNone/>
            </a:pPr>
            <a:r>
              <a:rPr lang="ja-JP" altLang="en-US" sz="3800" dirty="0">
                <a:latin typeface="HGP教科書体" panose="02020600000000000000" pitchFamily="18" charset="-128"/>
                <a:ea typeface="HGP教科書体" panose="02020600000000000000" pitchFamily="18" charset="-128"/>
              </a:rPr>
              <a:t>①</a:t>
            </a:r>
            <a:r>
              <a:rPr lang="ja-JP" altLang="en-US" sz="3800" b="1" dirty="0">
                <a:solidFill>
                  <a:srgbClr val="FF0000"/>
                </a:solidFill>
                <a:latin typeface="HGP教科書体" panose="02020600000000000000" pitchFamily="18" charset="-128"/>
                <a:ea typeface="HGP教科書体" panose="02020600000000000000" pitchFamily="18" charset="-128"/>
              </a:rPr>
              <a:t>菊おばちゃん</a:t>
            </a:r>
            <a:endParaRPr lang="en-US" altLang="ja-JP" sz="3800" b="1" dirty="0">
              <a:solidFill>
                <a:srgbClr val="FF0000"/>
              </a:solidFill>
              <a:latin typeface="HGP教科書体" panose="02020600000000000000" pitchFamily="18" charset="-128"/>
              <a:ea typeface="HGP教科書体" panose="02020600000000000000" pitchFamily="18" charset="-128"/>
            </a:endParaRPr>
          </a:p>
          <a:p>
            <a:r>
              <a:rPr kumimoji="1" lang="ja-JP" altLang="en-US" sz="3200" dirty="0">
                <a:latin typeface="HGP教科書体" panose="02020600000000000000" pitchFamily="18" charset="-128"/>
                <a:ea typeface="HGP教科書体" panose="02020600000000000000" pitchFamily="18" charset="-128"/>
              </a:rPr>
              <a:t>県二の隣の家で一人暮らしをしている</a:t>
            </a:r>
            <a:r>
              <a:rPr kumimoji="1" lang="en-US" altLang="ja-JP" sz="3200" dirty="0">
                <a:latin typeface="HGP教科書体" panose="02020600000000000000" pitchFamily="18" charset="-128"/>
                <a:ea typeface="HGP教科書体" panose="02020600000000000000" pitchFamily="18" charset="-128"/>
              </a:rPr>
              <a:t>70</a:t>
            </a:r>
            <a:r>
              <a:rPr kumimoji="1" lang="ja-JP" altLang="en-US" sz="3200" dirty="0">
                <a:latin typeface="HGP教科書体" panose="02020600000000000000" pitchFamily="18" charset="-128"/>
                <a:ea typeface="HGP教科書体" panose="02020600000000000000" pitchFamily="18" charset="-128"/>
              </a:rPr>
              <a:t>代の女性。</a:t>
            </a:r>
            <a:endParaRPr kumimoji="1" lang="en-US" altLang="ja-JP" sz="3200" dirty="0">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幼少時から県二を知っており、県二との関係も良い。</a:t>
            </a:r>
            <a:endParaRPr lang="en-US" altLang="ja-JP" sz="3200" dirty="0">
              <a:latin typeface="HGP教科書体" panose="02020600000000000000" pitchFamily="18" charset="-128"/>
              <a:ea typeface="HGP教科書体" panose="02020600000000000000" pitchFamily="18" charset="-128"/>
            </a:endParaRPr>
          </a:p>
          <a:p>
            <a:r>
              <a:rPr kumimoji="1" lang="ja-JP" altLang="en-US" sz="3200" b="1" dirty="0">
                <a:solidFill>
                  <a:srgbClr val="00B050"/>
                </a:solidFill>
                <a:latin typeface="HGP教科書体" panose="02020600000000000000" pitchFamily="18" charset="-128"/>
                <a:ea typeface="HGP教科書体" panose="02020600000000000000" pitchFamily="18" charset="-128"/>
              </a:rPr>
              <a:t>世話好きで得意な料理を近所住民にふるまっている。</a:t>
            </a:r>
            <a:endParaRPr lang="en-US" altLang="ja-JP" sz="3200" b="1" dirty="0">
              <a:solidFill>
                <a:srgbClr val="00B050"/>
              </a:solidFill>
              <a:latin typeface="HGP教科書体" panose="02020600000000000000" pitchFamily="18" charset="-128"/>
              <a:ea typeface="HGP教科書体" panose="02020600000000000000" pitchFamily="18" charset="-128"/>
            </a:endParaRPr>
          </a:p>
          <a:p>
            <a:r>
              <a:rPr lang="ja-JP" altLang="en-US" sz="3800" b="1" dirty="0">
                <a:solidFill>
                  <a:srgbClr val="0070C0"/>
                </a:solidFill>
                <a:latin typeface="HGP教科書体" panose="02020600000000000000" pitchFamily="18" charset="-128"/>
                <a:ea typeface="HGP教科書体" panose="02020600000000000000" pitchFamily="18" charset="-128"/>
              </a:rPr>
              <a:t>定期的に持っていく事は難しい。あくまで近所にふるまう時に県二さんに</a:t>
            </a:r>
            <a:endParaRPr lang="en-US" altLang="ja-JP" sz="38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800" b="1" dirty="0">
                <a:solidFill>
                  <a:srgbClr val="0070C0"/>
                </a:solidFill>
                <a:latin typeface="HGP教科書体" panose="02020600000000000000" pitchFamily="18" charset="-128"/>
                <a:ea typeface="HGP教科書体" panose="02020600000000000000" pitchFamily="18" charset="-128"/>
              </a:rPr>
              <a:t>   届ける事は可能である。</a:t>
            </a:r>
            <a:endParaRPr lang="en-US" altLang="ja-JP" sz="38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800" b="1" dirty="0">
                <a:solidFill>
                  <a:srgbClr val="0070C0"/>
                </a:solidFill>
                <a:latin typeface="HGP教科書体" panose="02020600000000000000" pitchFamily="18" charset="-128"/>
                <a:ea typeface="HGP教科書体" panose="02020600000000000000" pitchFamily="18" charset="-128"/>
              </a:rPr>
              <a:t>　　　　　　　　　　　　　　　　　　　　　　　</a:t>
            </a:r>
            <a:r>
              <a:rPr lang="en-US" altLang="ja-JP" sz="3800" b="1" dirty="0">
                <a:solidFill>
                  <a:srgbClr val="0070C0"/>
                </a:solidFill>
                <a:latin typeface="HGP教科書体" panose="02020600000000000000" pitchFamily="18" charset="-128"/>
                <a:ea typeface="HGP教科書体" panose="02020600000000000000" pitchFamily="18" charset="-128"/>
              </a:rPr>
              <a:t>※</a:t>
            </a:r>
            <a:r>
              <a:rPr lang="ja-JP" altLang="en-US" sz="3300" b="1" dirty="0">
                <a:solidFill>
                  <a:srgbClr val="0070C0"/>
                </a:solidFill>
                <a:latin typeface="HGP教科書体" panose="02020600000000000000" pitchFamily="18" charset="-128"/>
                <a:ea typeface="HGP教科書体" panose="02020600000000000000" pitchFamily="18" charset="-128"/>
              </a:rPr>
              <a:t>（青字</a:t>
            </a:r>
            <a:r>
              <a:rPr lang="ja-JP" altLang="en-US" sz="3300" b="1" dirty="0">
                <a:solidFill>
                  <a:srgbClr val="FF0000"/>
                </a:solidFill>
                <a:latin typeface="HGP教科書体" panose="02020600000000000000" pitchFamily="18" charset="-128"/>
                <a:ea typeface="HGP教科書体" panose="02020600000000000000" pitchFamily="18" charset="-128"/>
              </a:rPr>
              <a:t>は、調整業務のコマで使います）</a:t>
            </a:r>
            <a:endParaRPr lang="en-US" altLang="ja-JP" sz="3300" b="1"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sz="3200" b="1" dirty="0">
                <a:solidFill>
                  <a:srgbClr val="FF0000"/>
                </a:solidFill>
                <a:latin typeface="HGP教科書体" panose="02020600000000000000" pitchFamily="18" charset="-128"/>
                <a:ea typeface="HGP教科書体" panose="02020600000000000000" pitchFamily="18" charset="-128"/>
              </a:rPr>
              <a:t>　</a:t>
            </a:r>
            <a:endParaRPr kumimoji="1" lang="en-US" altLang="ja-JP" sz="3200" b="1" dirty="0">
              <a:solidFill>
                <a:srgbClr val="0070C0"/>
              </a:solidFill>
              <a:latin typeface="HGP教科書体" panose="02020600000000000000" pitchFamily="18" charset="-128"/>
              <a:ea typeface="HGP教科書体" panose="02020600000000000000" pitchFamily="18" charset="-128"/>
            </a:endParaRPr>
          </a:p>
          <a:p>
            <a:pPr marL="0" indent="0">
              <a:buNone/>
            </a:pPr>
            <a:r>
              <a:rPr kumimoji="1" lang="ja-JP" altLang="en-US" sz="3800" dirty="0">
                <a:latin typeface="HGP教科書体" panose="02020600000000000000" pitchFamily="18" charset="-128"/>
                <a:ea typeface="HGP教科書体" panose="02020600000000000000" pitchFamily="18" charset="-128"/>
              </a:rPr>
              <a:t>②</a:t>
            </a:r>
            <a:r>
              <a:rPr kumimoji="1" lang="ja-JP" altLang="en-US" sz="3800" dirty="0">
                <a:solidFill>
                  <a:srgbClr val="FF0000"/>
                </a:solidFill>
                <a:latin typeface="HGP教科書体" panose="02020600000000000000" pitchFamily="18" charset="-128"/>
                <a:ea typeface="HGP教科書体" panose="02020600000000000000" pitchFamily="18" charset="-128"/>
              </a:rPr>
              <a:t>松田さん　　　　　　　　　　　　　　　　　　　　　　　　　　　　　　　　　　　　　　　</a:t>
            </a:r>
            <a:endParaRPr kumimoji="1" lang="en-US" altLang="ja-JP" sz="3800" dirty="0">
              <a:solidFill>
                <a:srgbClr val="FF0000"/>
              </a:solidFill>
              <a:latin typeface="HGP教科書体" panose="02020600000000000000" pitchFamily="18" charset="-128"/>
              <a:ea typeface="HGP教科書体" panose="02020600000000000000" pitchFamily="18" charset="-128"/>
            </a:endParaRPr>
          </a:p>
          <a:p>
            <a:r>
              <a:rPr lang="ja-JP" altLang="en-US" sz="3200" b="1" dirty="0">
                <a:solidFill>
                  <a:srgbClr val="00B050"/>
                </a:solidFill>
                <a:latin typeface="HGP教科書体" panose="02020600000000000000" pitchFamily="18" charset="-128"/>
                <a:ea typeface="HGP教科書体" panose="02020600000000000000" pitchFamily="18" charset="-128"/>
              </a:rPr>
              <a:t>民生児童委員の</a:t>
            </a:r>
            <a:r>
              <a:rPr lang="en-US" altLang="ja-JP" sz="3200" b="1" dirty="0">
                <a:solidFill>
                  <a:srgbClr val="00B050"/>
                </a:solidFill>
                <a:latin typeface="HGP教科書体" panose="02020600000000000000" pitchFamily="18" charset="-128"/>
                <a:ea typeface="HGP教科書体" panose="02020600000000000000" pitchFamily="18" charset="-128"/>
              </a:rPr>
              <a:t>70</a:t>
            </a:r>
            <a:r>
              <a:rPr lang="ja-JP" altLang="en-US" sz="3200" b="1" dirty="0">
                <a:solidFill>
                  <a:srgbClr val="00B050"/>
                </a:solidFill>
                <a:latin typeface="HGP教科書体" panose="02020600000000000000" pitchFamily="18" charset="-128"/>
                <a:ea typeface="HGP教科書体" panose="02020600000000000000" pitchFamily="18" charset="-128"/>
              </a:rPr>
              <a:t>代の男性</a:t>
            </a:r>
            <a:endParaRPr lang="en-US" altLang="ja-JP" sz="3200" b="1" dirty="0">
              <a:solidFill>
                <a:srgbClr val="00B050"/>
              </a:solidFill>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県二が小学生時代に校長をしており、県二を知っている。</a:t>
            </a:r>
            <a:endParaRPr lang="en-US" altLang="ja-JP" sz="3200" dirty="0">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県二に時々声をかけるなどしている。</a:t>
            </a:r>
            <a:endParaRPr lang="en-US" altLang="ja-JP" sz="3200" dirty="0">
              <a:latin typeface="HGP教科書体" panose="02020600000000000000" pitchFamily="18" charset="-128"/>
              <a:ea typeface="HGP教科書体" panose="02020600000000000000" pitchFamily="18" charset="-128"/>
            </a:endParaRPr>
          </a:p>
          <a:p>
            <a:r>
              <a:rPr lang="en-US" altLang="ja-JP" sz="4400" b="1" dirty="0">
                <a:solidFill>
                  <a:srgbClr val="0070C0"/>
                </a:solidFill>
                <a:latin typeface="HGP教科書体" panose="02020600000000000000" pitchFamily="18" charset="-128"/>
                <a:ea typeface="HGP教科書体" panose="02020600000000000000" pitchFamily="18" charset="-128"/>
              </a:rPr>
              <a:t>1</a:t>
            </a:r>
            <a:r>
              <a:rPr lang="ja-JP" altLang="en-US" sz="4400" b="1" dirty="0">
                <a:solidFill>
                  <a:srgbClr val="0070C0"/>
                </a:solidFill>
                <a:latin typeface="HGP教科書体" panose="02020600000000000000" pitchFamily="18" charset="-128"/>
                <a:ea typeface="HGP教科書体" panose="02020600000000000000" pitchFamily="18" charset="-128"/>
              </a:rPr>
              <a:t>か月に</a:t>
            </a:r>
            <a:r>
              <a:rPr lang="en-US" altLang="ja-JP" sz="4400" b="1" dirty="0">
                <a:solidFill>
                  <a:srgbClr val="0070C0"/>
                </a:solidFill>
                <a:latin typeface="HGP教科書体" panose="02020600000000000000" pitchFamily="18" charset="-128"/>
                <a:ea typeface="HGP教科書体" panose="02020600000000000000" pitchFamily="18" charset="-128"/>
              </a:rPr>
              <a:t>1</a:t>
            </a:r>
            <a:r>
              <a:rPr lang="ja-JP" altLang="en-US" sz="4400" b="1" dirty="0">
                <a:solidFill>
                  <a:srgbClr val="0070C0"/>
                </a:solidFill>
                <a:latin typeface="HGP教科書体" panose="02020600000000000000" pitchFamily="18" charset="-128"/>
                <a:ea typeface="HGP教科書体" panose="02020600000000000000" pitchFamily="18" charset="-128"/>
              </a:rPr>
              <a:t>回程度の訪問は可能である。</a:t>
            </a:r>
            <a:endParaRPr lang="en-US" altLang="ja-JP" sz="44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200" b="1" dirty="0">
                <a:solidFill>
                  <a:srgbClr val="0070C0"/>
                </a:solidFill>
                <a:latin typeface="HGP教科書体" panose="02020600000000000000" pitchFamily="18" charset="-128"/>
                <a:ea typeface="HGP教科書体" panose="02020600000000000000" pitchFamily="18" charset="-128"/>
              </a:rPr>
              <a:t>　　　　　　　　　　　　　　　　　　　　　　　　　　　　</a:t>
            </a:r>
            <a:r>
              <a:rPr lang="en-US" altLang="ja-JP" sz="3200" b="1" dirty="0">
                <a:solidFill>
                  <a:srgbClr val="0070C0"/>
                </a:solidFill>
                <a:latin typeface="HGP教科書体" panose="02020600000000000000" pitchFamily="18" charset="-128"/>
                <a:ea typeface="HGP教科書体" panose="02020600000000000000" pitchFamily="18" charset="-128"/>
              </a:rPr>
              <a:t>※</a:t>
            </a:r>
            <a:r>
              <a:rPr lang="ja-JP" altLang="en-US" sz="3200" b="1" dirty="0">
                <a:solidFill>
                  <a:srgbClr val="0070C0"/>
                </a:solidFill>
                <a:latin typeface="HGP教科書体" panose="02020600000000000000" pitchFamily="18" charset="-128"/>
                <a:ea typeface="HGP教科書体" panose="02020600000000000000" pitchFamily="18" charset="-128"/>
              </a:rPr>
              <a:t>（青字</a:t>
            </a:r>
            <a:r>
              <a:rPr lang="ja-JP" altLang="en-US" sz="3200" b="1" dirty="0">
                <a:solidFill>
                  <a:srgbClr val="FF0000"/>
                </a:solidFill>
                <a:latin typeface="HGP教科書体" panose="02020600000000000000" pitchFamily="18" charset="-128"/>
                <a:ea typeface="HGP教科書体" panose="02020600000000000000" pitchFamily="18" charset="-128"/>
              </a:rPr>
              <a:t>は調整業務のコマで使います</a:t>
            </a:r>
            <a:r>
              <a:rPr lang="ja-JP" altLang="en-US" sz="3200" b="1" dirty="0">
                <a:solidFill>
                  <a:srgbClr val="0070C0"/>
                </a:solidFill>
                <a:latin typeface="HGP教科書体" panose="02020600000000000000" pitchFamily="18" charset="-128"/>
                <a:ea typeface="HGP教科書体" panose="02020600000000000000" pitchFamily="18" charset="-128"/>
              </a:rPr>
              <a:t>）</a:t>
            </a:r>
            <a:endParaRPr lang="en-US" altLang="ja-JP" sz="32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3800" dirty="0">
                <a:latin typeface="HGP教科書体" panose="02020600000000000000" pitchFamily="18" charset="-128"/>
                <a:ea typeface="HGP教科書体" panose="02020600000000000000" pitchFamily="18" charset="-128"/>
              </a:rPr>
              <a:t>③その他</a:t>
            </a:r>
            <a:endParaRPr lang="en-US" altLang="ja-JP" sz="3800" dirty="0">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昔から住んでいる世代の近所住民とは仲がよい。</a:t>
            </a:r>
            <a:endParaRPr lang="en-US" altLang="ja-JP" sz="3200" dirty="0">
              <a:latin typeface="HGP教科書体" panose="02020600000000000000" pitchFamily="18" charset="-128"/>
              <a:ea typeface="HGP教科書体" panose="02020600000000000000" pitchFamily="18" charset="-128"/>
            </a:endParaRPr>
          </a:p>
          <a:p>
            <a:r>
              <a:rPr lang="ja-JP" altLang="en-US" sz="3200" dirty="0">
                <a:latin typeface="HGP教科書体" panose="02020600000000000000" pitchFamily="18" charset="-128"/>
                <a:ea typeface="HGP教科書体" panose="02020600000000000000" pitchFamily="18" charset="-128"/>
              </a:rPr>
              <a:t>町内会の活動にも母が生きていたころから参加している。</a:t>
            </a:r>
            <a:endParaRPr lang="en-US" altLang="ja-JP" sz="3200" dirty="0">
              <a:latin typeface="HGP教科書体" panose="02020600000000000000" pitchFamily="18" charset="-128"/>
              <a:ea typeface="HGP教科書体" panose="02020600000000000000" pitchFamily="18" charset="-128"/>
            </a:endParaRP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26</a:t>
            </a:fld>
            <a:endParaRPr kumimoji="1" lang="ja-JP" altLang="en-US"/>
          </a:p>
        </p:txBody>
      </p:sp>
      <p:sp>
        <p:nvSpPr>
          <p:cNvPr id="5" name="正方形/長方形 4"/>
          <p:cNvSpPr/>
          <p:nvPr/>
        </p:nvSpPr>
        <p:spPr>
          <a:xfrm>
            <a:off x="567103" y="2074984"/>
            <a:ext cx="7948247" cy="112478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5236" y="4783015"/>
            <a:ext cx="8208499" cy="68931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00568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72258" y="1448972"/>
            <a:ext cx="8570794" cy="5050302"/>
          </a:xfrm>
        </p:spPr>
        <p:txBody>
          <a:bodyPr>
            <a:noAutofit/>
          </a:bodyPr>
          <a:lstStyle/>
          <a:p>
            <a:pPr algn="l"/>
            <a:r>
              <a:rPr lang="ja-JP" altLang="en-US" sz="2600" dirty="0">
                <a:latin typeface="HGP教科書体" panose="02020600000000000000" pitchFamily="18" charset="-128"/>
                <a:ea typeface="HGP教科書体" panose="02020600000000000000" pitchFamily="18" charset="-128"/>
              </a:rPr>
              <a:t>・ 自宅は築</a:t>
            </a:r>
            <a:r>
              <a:rPr lang="en-US" altLang="ja-JP" sz="2600" dirty="0">
                <a:latin typeface="HGP教科書体" panose="02020600000000000000" pitchFamily="18" charset="-128"/>
                <a:ea typeface="HGP教科書体" panose="02020600000000000000" pitchFamily="18" charset="-128"/>
              </a:rPr>
              <a:t>35</a:t>
            </a:r>
            <a:r>
              <a:rPr lang="ja-JP" altLang="en-US" sz="2600" dirty="0">
                <a:latin typeface="HGP教科書体" panose="02020600000000000000" pitchFamily="18" charset="-128"/>
                <a:ea typeface="HGP教科書体" panose="02020600000000000000" pitchFamily="18" charset="-128"/>
              </a:rPr>
              <a:t>年の２階戸建て和式の家。</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（持ち家：母名義）。</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部屋は１階が居間、台所、風呂（ガス風呂）、仏間を含め</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５部屋。本人は１階の居間で寝起きをしている。</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ガスコンロ、電子レンジ、全自動洗濯機、冷暖房機能のある</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エアコンなどの電化製品あり。</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固定電話は以前あったが、母亡き後電話回線をストップした。</a:t>
            </a:r>
            <a:endParaRPr lang="en-US" altLang="ja-JP" sz="2600" dirty="0">
              <a:latin typeface="HGP教科書体" panose="02020600000000000000" pitchFamily="18" charset="-128"/>
              <a:ea typeface="HGP教科書体" panose="02020600000000000000" pitchFamily="18" charset="-128"/>
            </a:endParaRPr>
          </a:p>
          <a:p>
            <a:pPr algn="l"/>
            <a:r>
              <a:rPr lang="ja-JP" altLang="en-US" sz="2600" dirty="0">
                <a:latin typeface="HGP教科書体" panose="02020600000000000000" pitchFamily="18" charset="-128"/>
                <a:ea typeface="HGP教科書体" panose="02020600000000000000" pitchFamily="18" charset="-128"/>
              </a:rPr>
              <a:t>   そのため</a:t>
            </a:r>
            <a:r>
              <a:rPr lang="ja-JP" altLang="en-US" sz="2600" b="1" dirty="0">
                <a:solidFill>
                  <a:srgbClr val="0070C0"/>
                </a:solidFill>
                <a:latin typeface="HGP教科書体" panose="02020600000000000000" pitchFamily="18" charset="-128"/>
                <a:ea typeface="HGP教科書体" panose="02020600000000000000" pitchFamily="18" charset="-128"/>
              </a:rPr>
              <a:t>県二は携帯電話</a:t>
            </a:r>
            <a:r>
              <a:rPr lang="en-US" altLang="ja-JP" sz="2600" b="1" dirty="0">
                <a:solidFill>
                  <a:srgbClr val="0070C0"/>
                </a:solidFill>
                <a:latin typeface="HGP教科書体" panose="02020600000000000000" pitchFamily="18" charset="-128"/>
                <a:ea typeface="HGP教科書体" panose="02020600000000000000" pitchFamily="18" charset="-128"/>
              </a:rPr>
              <a:t>(</a:t>
            </a:r>
            <a:r>
              <a:rPr lang="ja-JP" altLang="en-US" sz="2600" b="1" dirty="0">
                <a:solidFill>
                  <a:srgbClr val="0070C0"/>
                </a:solidFill>
                <a:latin typeface="HGP教科書体" panose="02020600000000000000" pitchFamily="18" charset="-128"/>
                <a:ea typeface="HGP教科書体" panose="02020600000000000000" pitchFamily="18" charset="-128"/>
              </a:rPr>
              <a:t>ガラケー</a:t>
            </a:r>
            <a:r>
              <a:rPr lang="en-US" altLang="ja-JP" sz="2600" b="1" dirty="0">
                <a:solidFill>
                  <a:srgbClr val="0070C0"/>
                </a:solidFill>
                <a:latin typeface="HGP教科書体" panose="02020600000000000000" pitchFamily="18" charset="-128"/>
                <a:ea typeface="HGP教科書体" panose="02020600000000000000" pitchFamily="18" charset="-128"/>
              </a:rPr>
              <a:t>)</a:t>
            </a:r>
            <a:r>
              <a:rPr lang="ja-JP" altLang="en-US" sz="2600" b="1" dirty="0">
                <a:solidFill>
                  <a:srgbClr val="0070C0"/>
                </a:solidFill>
                <a:latin typeface="HGP教科書体" panose="02020600000000000000" pitchFamily="18" charset="-128"/>
                <a:ea typeface="HGP教科書体" panose="02020600000000000000" pitchFamily="18" charset="-128"/>
              </a:rPr>
              <a:t>を所持している。</a:t>
            </a:r>
            <a:endParaRPr lang="en-US" altLang="ja-JP" sz="2600" b="1" dirty="0">
              <a:solidFill>
                <a:srgbClr val="0070C0"/>
              </a:solidFill>
              <a:latin typeface="HGP教科書体" panose="02020600000000000000" pitchFamily="18" charset="-128"/>
              <a:ea typeface="HGP教科書体" panose="02020600000000000000" pitchFamily="18" charset="-128"/>
            </a:endParaRPr>
          </a:p>
          <a:p>
            <a:pPr algn="l"/>
            <a:r>
              <a:rPr lang="ja-JP" altLang="en-US" sz="2600" b="1" dirty="0">
                <a:solidFill>
                  <a:srgbClr val="0070C0"/>
                </a:solidFill>
                <a:latin typeface="HGP教科書体" panose="02020600000000000000" pitchFamily="18" charset="-128"/>
                <a:ea typeface="HGP教科書体" panose="02020600000000000000" pitchFamily="18" charset="-128"/>
              </a:rPr>
              <a:t>   （兄など限られた人のみに電話をかけることができるタイプの　</a:t>
            </a:r>
            <a:endParaRPr lang="en-US" altLang="ja-JP" sz="2600" b="1" dirty="0">
              <a:solidFill>
                <a:srgbClr val="0070C0"/>
              </a:solidFill>
              <a:latin typeface="HGP教科書体" panose="02020600000000000000" pitchFamily="18" charset="-128"/>
              <a:ea typeface="HGP教科書体" panose="02020600000000000000" pitchFamily="18" charset="-128"/>
            </a:endParaRPr>
          </a:p>
          <a:p>
            <a:pPr algn="l"/>
            <a:r>
              <a:rPr lang="ja-JP" altLang="en-US" sz="2600" b="1" dirty="0">
                <a:solidFill>
                  <a:srgbClr val="0070C0"/>
                </a:solidFill>
                <a:latin typeface="HGP教科書体" panose="02020600000000000000" pitchFamily="18" charset="-128"/>
                <a:ea typeface="HGP教科書体" panose="02020600000000000000" pitchFamily="18" charset="-128"/>
              </a:rPr>
              <a:t>　　携帯電話）</a:t>
            </a:r>
            <a:endParaRPr lang="ja-JP" altLang="en-US" sz="2600" dirty="0">
              <a:latin typeface="HGP教科書体" panose="02020600000000000000" pitchFamily="18" charset="-128"/>
              <a:ea typeface="HGP教科書体" panose="02020600000000000000" pitchFamily="18" charset="-128"/>
            </a:endParaRPr>
          </a:p>
        </p:txBody>
      </p:sp>
      <p:sp>
        <p:nvSpPr>
          <p:cNvPr id="5" name="正方形/長方形 4"/>
          <p:cNvSpPr/>
          <p:nvPr/>
        </p:nvSpPr>
        <p:spPr>
          <a:xfrm>
            <a:off x="675249" y="358726"/>
            <a:ext cx="3289830" cy="646331"/>
          </a:xfrm>
          <a:prstGeom prst="rect">
            <a:avLst/>
          </a:prstGeom>
        </p:spPr>
        <p:txBody>
          <a:bodyPr wrap="square">
            <a:sp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自宅の状況</a:t>
            </a:r>
          </a:p>
        </p:txBody>
      </p:sp>
      <p:sp>
        <p:nvSpPr>
          <p:cNvPr id="2" name="スライド番号プレースホルダー 1"/>
          <p:cNvSpPr>
            <a:spLocks noGrp="1"/>
          </p:cNvSpPr>
          <p:nvPr>
            <p:ph type="sldNum" sz="quarter" idx="12"/>
          </p:nvPr>
        </p:nvSpPr>
        <p:spPr/>
        <p:txBody>
          <a:bodyPr/>
          <a:lstStyle/>
          <a:p>
            <a:fld id="{4D5AB5FA-0DB7-4F4F-BE68-CF72355F2276}" type="slidenum">
              <a:rPr kumimoji="1" lang="ja-JP" altLang="en-US" smtClean="0"/>
              <a:t>27</a:t>
            </a:fld>
            <a:endParaRPr kumimoji="1" lang="ja-JP" altLang="en-US"/>
          </a:p>
        </p:txBody>
      </p:sp>
    </p:spTree>
    <p:extLst>
      <p:ext uri="{BB962C8B-B14F-4D97-AF65-F5344CB8AC3E}">
        <p14:creationId xmlns:p14="http://schemas.microsoft.com/office/powerpoint/2010/main" val="2435418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3364" y="393609"/>
            <a:ext cx="6760039" cy="739378"/>
          </a:xfrm>
        </p:spPr>
        <p:txBody>
          <a:bodyPr>
            <a:normAutofit/>
          </a:bodyPr>
          <a:lstStyle/>
          <a:p>
            <a:pPr algn="l"/>
            <a:r>
              <a:rPr lang="ja-JP" altLang="en-US" sz="3600" dirty="0">
                <a:solidFill>
                  <a:srgbClr val="FF0000"/>
                </a:solidFill>
                <a:highlight>
                  <a:srgbClr val="FFFF00"/>
                </a:highlight>
                <a:latin typeface="HGP教科書体" panose="02020600000000000000" pitchFamily="18" charset="-128"/>
                <a:ea typeface="HGP教科書体" panose="02020600000000000000" pitchFamily="18" charset="-128"/>
              </a:rPr>
              <a:t>兄ができる支援について</a:t>
            </a:r>
          </a:p>
        </p:txBody>
      </p:sp>
      <p:sp>
        <p:nvSpPr>
          <p:cNvPr id="3" name="サブタイトル 2"/>
          <p:cNvSpPr>
            <a:spLocks noGrp="1"/>
          </p:cNvSpPr>
          <p:nvPr>
            <p:ph type="subTitle" idx="1"/>
          </p:nvPr>
        </p:nvSpPr>
        <p:spPr>
          <a:xfrm>
            <a:off x="543365" y="1241745"/>
            <a:ext cx="8375552" cy="5116852"/>
          </a:xfrm>
        </p:spPr>
        <p:txBody>
          <a:bodyPr>
            <a:normAutofit/>
          </a:bodyPr>
          <a:lstStyle/>
          <a:p>
            <a:pPr marL="457200" indent="-457200" algn="l">
              <a:buFont typeface="+mj-lt"/>
              <a:buAutoNum type="arabicPeriod"/>
            </a:pPr>
            <a:r>
              <a:rPr kumimoji="1" lang="ja-JP" altLang="en-US" dirty="0">
                <a:latin typeface="HGP教科書体" panose="02020600000000000000" pitchFamily="18" charset="-128"/>
                <a:ea typeface="HGP教科書体" panose="02020600000000000000" pitchFamily="18" charset="-128"/>
              </a:rPr>
              <a:t>平日は仕事や家庭が</a:t>
            </a:r>
            <a:r>
              <a:rPr lang="ja-JP" altLang="en-US" dirty="0">
                <a:latin typeface="HGP教科書体" panose="02020600000000000000" pitchFamily="18" charset="-128"/>
                <a:ea typeface="HGP教科書体" panose="02020600000000000000" pitchFamily="18" charset="-128"/>
              </a:rPr>
              <a:t>あるので、今後は毎日の</a:t>
            </a:r>
            <a:r>
              <a:rPr kumimoji="1" lang="ja-JP" altLang="en-US" dirty="0">
                <a:latin typeface="HGP教科書体" panose="02020600000000000000" pitchFamily="18" charset="-128"/>
                <a:ea typeface="HGP教科書体" panose="02020600000000000000" pitchFamily="18" charset="-128"/>
              </a:rPr>
              <a:t>訪問が難しい。</a:t>
            </a:r>
            <a:endParaRPr kumimoji="1"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latin typeface="HGP教科書体" panose="02020600000000000000" pitchFamily="18" charset="-128"/>
                <a:ea typeface="HGP教科書体" panose="02020600000000000000" pitchFamily="18" charset="-128"/>
              </a:rPr>
              <a:t>仕事が土日休みなので</a:t>
            </a:r>
            <a:r>
              <a:rPr lang="ja-JP" altLang="en-US" dirty="0">
                <a:solidFill>
                  <a:srgbClr val="0070C0"/>
                </a:solidFill>
                <a:latin typeface="HGP教科書体" panose="02020600000000000000" pitchFamily="18" charset="-128"/>
                <a:ea typeface="HGP教科書体" panose="02020600000000000000" pitchFamily="18" charset="-128"/>
              </a:rPr>
              <a:t>土曜の日中帯なら実家に行ける</a:t>
            </a:r>
            <a:r>
              <a:rPr lang="ja-JP" altLang="en-US" dirty="0">
                <a:latin typeface="HGP教科書体" panose="02020600000000000000" pitchFamily="18" charset="-128"/>
                <a:ea typeface="HGP教科書体" panose="02020600000000000000" pitchFamily="18" charset="-128"/>
              </a:rPr>
              <a:t>。</a:t>
            </a:r>
            <a:endParaRPr kumimoji="1"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latin typeface="HGP教科書体" panose="02020600000000000000" pitchFamily="18" charset="-128"/>
                <a:ea typeface="HGP教科書体" panose="02020600000000000000" pitchFamily="18" charset="-128"/>
              </a:rPr>
              <a:t>兄は県二宅から車で２０分の距離にある借家に住んでいる。</a:t>
            </a:r>
            <a:endParaRPr kumimoji="1"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latin typeface="HGP教科書体" panose="02020600000000000000" pitchFamily="18" charset="-128"/>
                <a:ea typeface="HGP教科書体" panose="02020600000000000000" pitchFamily="18" charset="-128"/>
              </a:rPr>
              <a:t>食事面では</a:t>
            </a:r>
            <a:r>
              <a:rPr lang="ja-JP" altLang="en-US" dirty="0">
                <a:solidFill>
                  <a:srgbClr val="0070C0"/>
                </a:solidFill>
                <a:latin typeface="HGP教科書体" panose="02020600000000000000" pitchFamily="18" charset="-128"/>
                <a:ea typeface="HGP教科書体" panose="02020600000000000000" pitchFamily="18" charset="-128"/>
              </a:rPr>
              <a:t>妻が作った料理を訪問時に届けることはできる</a:t>
            </a:r>
            <a:r>
              <a:rPr lang="ja-JP" altLang="en-US" dirty="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latin typeface="HGP教科書体" panose="02020600000000000000" pitchFamily="18" charset="-128"/>
                <a:ea typeface="HGP教科書体" panose="02020600000000000000" pitchFamily="18" charset="-128"/>
              </a:rPr>
              <a:t>金銭面では訪問時に一週間分のお金を渡すぐらいはできる。</a:t>
            </a:r>
            <a:endParaRPr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kumimoji="1" lang="ja-JP" altLang="en-US" dirty="0">
                <a:latin typeface="HGP教科書体" panose="02020600000000000000" pitchFamily="18" charset="-128"/>
                <a:ea typeface="HGP教科書体" panose="02020600000000000000" pitchFamily="18" charset="-128"/>
              </a:rPr>
              <a:t>必要に応じて、相談支援事業所（面談、会議等への参加）や行政へ</a:t>
            </a:r>
            <a:r>
              <a:rPr lang="ja-JP" altLang="en-US" dirty="0">
                <a:latin typeface="HGP教科書体" panose="02020600000000000000" pitchFamily="18" charset="-128"/>
                <a:ea typeface="HGP教科書体" panose="02020600000000000000" pitchFamily="18" charset="-128"/>
              </a:rPr>
              <a:t>の</a:t>
            </a:r>
            <a:r>
              <a:rPr kumimoji="1" lang="ja-JP" altLang="en-US" dirty="0">
                <a:latin typeface="HGP教科書体" panose="02020600000000000000" pitchFamily="18" charset="-128"/>
                <a:ea typeface="HGP教科書体" panose="02020600000000000000" pitchFamily="18" charset="-128"/>
              </a:rPr>
              <a:t>手続きの同行は可能。</a:t>
            </a:r>
            <a:endParaRPr kumimoji="1"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latin typeface="HGP教科書体" panose="02020600000000000000" pitchFamily="18" charset="-128"/>
                <a:ea typeface="HGP教科書体" panose="02020600000000000000" pitchFamily="18" charset="-128"/>
              </a:rPr>
              <a:t>月に</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回（２～３時間）程度であれば通院の付添いは可能。</a:t>
            </a:r>
            <a:endParaRPr lang="en-US" altLang="ja-JP" dirty="0">
              <a:latin typeface="HGP教科書体" panose="02020600000000000000" pitchFamily="18" charset="-128"/>
              <a:ea typeface="HGP教科書体" panose="02020600000000000000" pitchFamily="18" charset="-128"/>
            </a:endParaRPr>
          </a:p>
          <a:p>
            <a:pPr marL="457200" indent="-457200" algn="l">
              <a:buFont typeface="+mj-lt"/>
              <a:buAutoNum type="arabicPeriod"/>
            </a:pPr>
            <a:r>
              <a:rPr lang="ja-JP" altLang="en-US" dirty="0">
                <a:solidFill>
                  <a:srgbClr val="00B050"/>
                </a:solidFill>
                <a:latin typeface="HGP教科書体" panose="02020600000000000000" pitchFamily="18" charset="-128"/>
                <a:ea typeface="HGP教科書体" panose="02020600000000000000" pitchFamily="18" charset="-128"/>
              </a:rPr>
              <a:t>県二のグループホーム入居が第一希望</a:t>
            </a:r>
            <a:r>
              <a:rPr lang="ja-JP" altLang="en-US" dirty="0">
                <a:latin typeface="HGP教科書体" panose="02020600000000000000" pitchFamily="18" charset="-128"/>
                <a:ea typeface="HGP教科書体" panose="02020600000000000000" pitchFamily="18" charset="-128"/>
              </a:rPr>
              <a:t>である。難しければ他の</a:t>
            </a:r>
            <a:endParaRPr lang="en-US" altLang="ja-JP" dirty="0">
              <a:latin typeface="HGP教科書体" panose="02020600000000000000" pitchFamily="18" charset="-128"/>
              <a:ea typeface="HGP教科書体" panose="02020600000000000000" pitchFamily="18" charset="-128"/>
            </a:endParaRPr>
          </a:p>
          <a:p>
            <a:pPr algn="l"/>
            <a:r>
              <a:rPr lang="ja-JP" altLang="en-US" dirty="0">
                <a:latin typeface="HGP教科書体" panose="02020600000000000000" pitchFamily="18" charset="-128"/>
                <a:ea typeface="HGP教科書体" panose="02020600000000000000" pitchFamily="18" charset="-128"/>
              </a:rPr>
              <a:t>　   支援策も検討していく考えはある。</a:t>
            </a:r>
            <a:endParaRPr lang="en-US" altLang="ja-JP" dirty="0">
              <a:latin typeface="HGP教科書体" panose="02020600000000000000" pitchFamily="18" charset="-128"/>
              <a:ea typeface="HGP教科書体" panose="02020600000000000000" pitchFamily="18" charset="-128"/>
            </a:endParaRPr>
          </a:p>
          <a:p>
            <a:pPr algn="l"/>
            <a:r>
              <a:rPr kumimoji="1" lang="ja-JP" altLang="en-US" dirty="0">
                <a:latin typeface="HGP教科書体" panose="02020600000000000000" pitchFamily="18" charset="-128"/>
                <a:ea typeface="HGP教科書体" panose="02020600000000000000" pitchFamily="18" charset="-128"/>
              </a:rPr>
              <a:t>９． 県二への金銭援助は難しい。</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28</a:t>
            </a:fld>
            <a:endParaRPr kumimoji="1" lang="ja-JP" altLang="en-US"/>
          </a:p>
        </p:txBody>
      </p:sp>
    </p:spTree>
    <p:extLst>
      <p:ext uri="{BB962C8B-B14F-4D97-AF65-F5344CB8AC3E}">
        <p14:creationId xmlns:p14="http://schemas.microsoft.com/office/powerpoint/2010/main" val="1246988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572" y="607738"/>
            <a:ext cx="7571346" cy="994172"/>
          </a:xfrm>
        </p:spPr>
        <p:txBody>
          <a:bodyPr>
            <a:normAutofit/>
          </a:bodyPr>
          <a:lstStyle/>
          <a:p>
            <a:r>
              <a:rPr kumimoji="1" lang="ja-JP" altLang="en-US" sz="3600" dirty="0">
                <a:solidFill>
                  <a:srgbClr val="FF0000"/>
                </a:solidFill>
                <a:highlight>
                  <a:srgbClr val="FFFF00"/>
                </a:highlight>
                <a:latin typeface="HGP教科書体" panose="02020600000000000000" pitchFamily="18" charset="-128"/>
                <a:ea typeface="HGP教科書体" panose="02020600000000000000" pitchFamily="18" charset="-128"/>
              </a:rPr>
              <a:t>義姉</a:t>
            </a:r>
            <a:r>
              <a:rPr lang="ja-JP" altLang="en-US" sz="3600" dirty="0">
                <a:solidFill>
                  <a:srgbClr val="FF0000"/>
                </a:solidFill>
                <a:highlight>
                  <a:srgbClr val="FFFF00"/>
                </a:highlight>
                <a:latin typeface="HGP教科書体" panose="02020600000000000000" pitchFamily="18" charset="-128"/>
                <a:ea typeface="HGP教科書体" panose="02020600000000000000" pitchFamily="18" charset="-128"/>
              </a:rPr>
              <a:t>ができる支援について</a:t>
            </a:r>
            <a:endParaRPr kumimoji="1" lang="ja-JP" altLang="en-US" sz="3600" dirty="0">
              <a:solidFill>
                <a:srgbClr val="FF0000"/>
              </a:solidFill>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628651" y="2025748"/>
            <a:ext cx="7886700" cy="4661654"/>
          </a:xfrm>
        </p:spPr>
        <p:txBody>
          <a:bodyPr>
            <a:normAutofit/>
          </a:bodyPr>
          <a:lstStyle/>
          <a:p>
            <a:pPr marL="0" indent="0">
              <a:buNone/>
            </a:pPr>
            <a:r>
              <a:rPr lang="ja-JP" altLang="en-US" sz="2400" dirty="0">
                <a:latin typeface="HGP教科書体" panose="02020600000000000000" pitchFamily="18" charset="-128"/>
                <a:ea typeface="HGP教科書体" panose="02020600000000000000" pitchFamily="18" charset="-128"/>
              </a:rPr>
              <a:t>１．月～金まではパートで日中働いており、県二宅への</a:t>
            </a:r>
            <a:r>
              <a:rPr lang="ja-JP" altLang="en-US" sz="2400" b="1" dirty="0">
                <a:solidFill>
                  <a:srgbClr val="0070C0"/>
                </a:solidFill>
                <a:latin typeface="HGP教科書体" panose="02020600000000000000" pitchFamily="18" charset="-128"/>
                <a:ea typeface="HGP教科書体" panose="02020600000000000000" pitchFamily="18" charset="-128"/>
              </a:rPr>
              <a:t>訪問は</a:t>
            </a:r>
            <a:r>
              <a:rPr lang="ja-JP" altLang="en-US" sz="2400" dirty="0">
                <a:solidFill>
                  <a:srgbClr val="002060"/>
                </a:solidFill>
                <a:latin typeface="HGP教科書体" panose="02020600000000000000" pitchFamily="18" charset="-128"/>
                <a:ea typeface="HGP教科書体" panose="02020600000000000000" pitchFamily="18" charset="-128"/>
              </a:rPr>
              <a:t>　　</a:t>
            </a:r>
            <a:endParaRPr lang="en-US" altLang="ja-JP" sz="2400" dirty="0">
              <a:solidFill>
                <a:srgbClr val="002060"/>
              </a:solidFill>
              <a:latin typeface="HGP教科書体" panose="02020600000000000000" pitchFamily="18" charset="-128"/>
              <a:ea typeface="HGP教科書体" panose="02020600000000000000" pitchFamily="18" charset="-128"/>
            </a:endParaRPr>
          </a:p>
          <a:p>
            <a:pPr marL="0" indent="0">
              <a:buNone/>
            </a:pPr>
            <a:r>
              <a:rPr lang="ja-JP" altLang="en-US" sz="2400" dirty="0">
                <a:solidFill>
                  <a:srgbClr val="002060"/>
                </a:solidFill>
                <a:latin typeface="HGP教科書体" panose="02020600000000000000" pitchFamily="18" charset="-128"/>
                <a:ea typeface="HGP教科書体" panose="02020600000000000000" pitchFamily="18" charset="-128"/>
              </a:rPr>
              <a:t>　  </a:t>
            </a:r>
            <a:r>
              <a:rPr lang="ja-JP" altLang="en-US" sz="2400" b="1" dirty="0">
                <a:solidFill>
                  <a:srgbClr val="0070C0"/>
                </a:solidFill>
                <a:latin typeface="HGP教科書体" panose="02020600000000000000" pitchFamily="18" charset="-128"/>
                <a:ea typeface="HGP教科書体" panose="02020600000000000000" pitchFamily="18" charset="-128"/>
              </a:rPr>
              <a:t>不可</a:t>
            </a:r>
            <a:r>
              <a:rPr lang="ja-JP" altLang="en-US" sz="2400" dirty="0">
                <a:latin typeface="HGP教科書体" panose="02020600000000000000" pitchFamily="18" charset="-128"/>
                <a:ea typeface="HGP教科書体" panose="02020600000000000000" pitchFamily="18" charset="-128"/>
              </a:rPr>
              <a:t>。</a:t>
            </a:r>
            <a:endParaRPr lang="en-US" altLang="ja-JP" sz="2400" dirty="0">
              <a:latin typeface="HGP教科書体" panose="02020600000000000000" pitchFamily="18" charset="-128"/>
              <a:ea typeface="HGP教科書体" panose="02020600000000000000" pitchFamily="18" charset="-128"/>
            </a:endParaRPr>
          </a:p>
          <a:p>
            <a:pPr marL="0" indent="0">
              <a:buNone/>
            </a:pPr>
            <a:r>
              <a:rPr lang="ja-JP" altLang="en-US" sz="2400" dirty="0">
                <a:latin typeface="HGP教科書体" panose="02020600000000000000" pitchFamily="18" charset="-128"/>
                <a:ea typeface="HGP教科書体" panose="02020600000000000000" pitchFamily="18" charset="-128"/>
              </a:rPr>
              <a:t>２．週末は６歳の息子、２歳の娘のスイミングスクール、世話も　</a:t>
            </a:r>
            <a:endParaRPr lang="en-US" altLang="ja-JP" sz="2400" dirty="0">
              <a:latin typeface="HGP教科書体" panose="02020600000000000000" pitchFamily="18" charset="-128"/>
              <a:ea typeface="HGP教科書体" panose="02020600000000000000" pitchFamily="18" charset="-128"/>
            </a:endParaRPr>
          </a:p>
          <a:p>
            <a:pPr marL="0" indent="0">
              <a:buNone/>
            </a:pPr>
            <a:r>
              <a:rPr lang="ja-JP" altLang="en-US" sz="2400" dirty="0">
                <a:latin typeface="HGP教科書体" panose="02020600000000000000" pitchFamily="18" charset="-128"/>
                <a:ea typeface="HGP教科書体" panose="02020600000000000000" pitchFamily="18" charset="-128"/>
              </a:rPr>
              <a:t>　  あるので大変。</a:t>
            </a:r>
            <a:endParaRPr lang="en-US" altLang="ja-JP" sz="2400" dirty="0">
              <a:latin typeface="HGP教科書体" panose="02020600000000000000" pitchFamily="18" charset="-128"/>
              <a:ea typeface="HGP教科書体" panose="02020600000000000000" pitchFamily="18" charset="-128"/>
            </a:endParaRPr>
          </a:p>
          <a:p>
            <a:pPr marL="0" indent="0">
              <a:buNone/>
            </a:pPr>
            <a:r>
              <a:rPr lang="ja-JP" altLang="en-US" sz="2400" dirty="0">
                <a:solidFill>
                  <a:srgbClr val="002060"/>
                </a:solidFill>
                <a:latin typeface="HGP教科書体" panose="02020600000000000000" pitchFamily="18" charset="-128"/>
                <a:ea typeface="HGP教科書体" panose="02020600000000000000" pitchFamily="18" charset="-128"/>
              </a:rPr>
              <a:t>３．</a:t>
            </a:r>
            <a:r>
              <a:rPr lang="ja-JP" altLang="en-US" sz="2400" b="1" dirty="0">
                <a:solidFill>
                  <a:srgbClr val="0070C0"/>
                </a:solidFill>
                <a:latin typeface="HGP教科書体" panose="02020600000000000000" pitchFamily="18" charset="-128"/>
                <a:ea typeface="HGP教科書体" panose="02020600000000000000" pitchFamily="18" charset="-128"/>
              </a:rPr>
              <a:t>週１回くらいならば料理（弁当・おかず）提供はできる</a:t>
            </a:r>
            <a:r>
              <a:rPr lang="ja-JP" altLang="en-US" sz="2400" b="1" dirty="0">
                <a:latin typeface="HGP教科書体" panose="02020600000000000000" pitchFamily="18" charset="-128"/>
                <a:ea typeface="HGP教科書体" panose="02020600000000000000" pitchFamily="18" charset="-128"/>
              </a:rPr>
              <a:t>。</a:t>
            </a:r>
            <a:endParaRPr lang="en-US" altLang="ja-JP" sz="2400" b="1" dirty="0">
              <a:latin typeface="HGP教科書体" panose="02020600000000000000" pitchFamily="18" charset="-128"/>
              <a:ea typeface="HGP教科書体" panose="02020600000000000000" pitchFamily="18" charset="-128"/>
            </a:endParaRPr>
          </a:p>
          <a:p>
            <a:pPr marL="0" indent="0">
              <a:buNone/>
            </a:pPr>
            <a:r>
              <a:rPr lang="ja-JP" altLang="en-US" sz="2400" dirty="0">
                <a:latin typeface="HGP教科書体" panose="02020600000000000000" pitchFamily="18" charset="-128"/>
                <a:ea typeface="HGP教科書体" panose="02020600000000000000" pitchFamily="18" charset="-128"/>
              </a:rPr>
              <a:t>４．県二のことは嫌いではないものの、どのように関わってよいの　</a:t>
            </a:r>
            <a:endParaRPr lang="en-US" altLang="ja-JP" sz="2400" dirty="0">
              <a:latin typeface="HGP教科書体" panose="02020600000000000000" pitchFamily="18" charset="-128"/>
              <a:ea typeface="HGP教科書体" panose="02020600000000000000" pitchFamily="18" charset="-128"/>
            </a:endParaRPr>
          </a:p>
          <a:p>
            <a:pPr marL="0" indent="0">
              <a:buNone/>
            </a:pPr>
            <a:r>
              <a:rPr lang="ja-JP" altLang="en-US" sz="2400" dirty="0">
                <a:latin typeface="HGP教科書体" panose="02020600000000000000" pitchFamily="18" charset="-128"/>
                <a:ea typeface="HGP教科書体" panose="02020600000000000000" pitchFamily="18" charset="-128"/>
              </a:rPr>
              <a:t>    かわからない。</a:t>
            </a:r>
            <a:endParaRPr lang="en-US" altLang="ja-JP" sz="2400" dirty="0">
              <a:latin typeface="HGP教科書体" panose="02020600000000000000" pitchFamily="18" charset="-128"/>
              <a:ea typeface="HGP教科書体" panose="02020600000000000000" pitchFamily="18" charset="-128"/>
            </a:endParaRPr>
          </a:p>
          <a:p>
            <a:pPr marL="0" indent="0">
              <a:buNone/>
            </a:pPr>
            <a:r>
              <a:rPr lang="ja-JP" altLang="en-US" sz="2400" dirty="0">
                <a:latin typeface="HGP教科書体" panose="02020600000000000000" pitchFamily="18" charset="-128"/>
                <a:ea typeface="HGP教科書体" panose="02020600000000000000" pitchFamily="18" charset="-128"/>
              </a:rPr>
              <a:t>５．あとは全て夫（県二の兄）にまかせたい。</a:t>
            </a:r>
            <a:endParaRPr lang="en-US" altLang="ja-JP" sz="2400"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29</a:t>
            </a:fld>
            <a:endParaRPr kumimoji="1" lang="ja-JP" altLang="en-US"/>
          </a:p>
        </p:txBody>
      </p:sp>
    </p:spTree>
    <p:extLst>
      <p:ext uri="{BB962C8B-B14F-4D97-AF65-F5344CB8AC3E}">
        <p14:creationId xmlns:p14="http://schemas.microsoft.com/office/powerpoint/2010/main" val="100094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1565" y="321584"/>
            <a:ext cx="7886700" cy="817900"/>
          </a:xfrm>
        </p:spPr>
        <p:txBody>
          <a:bodyPr/>
          <a:lstStyle/>
          <a:p>
            <a:r>
              <a:rPr lang="ja-JP" altLang="en-US" dirty="0">
                <a:latin typeface="HGP教科書体" panose="02020600000000000000" pitchFamily="18" charset="-128"/>
                <a:ea typeface="HGP教科書体" panose="02020600000000000000" pitchFamily="18" charset="-128"/>
              </a:rPr>
              <a:t>◆　基本情報</a:t>
            </a:r>
            <a:endParaRPr kumimoji="1" lang="ja-JP" altLang="en-US" dirty="0">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69659" y="1334185"/>
            <a:ext cx="8626295" cy="5022165"/>
          </a:xfrm>
        </p:spPr>
        <p:txBody>
          <a:bodyPr>
            <a:normAutofit fontScale="92500" lnSpcReduction="10000"/>
          </a:bodyPr>
          <a:lstStyle/>
          <a:p>
            <a:pPr marL="0" indent="0">
              <a:buNone/>
            </a:pPr>
            <a:r>
              <a:rPr lang="ja-JP" altLang="en-US" sz="3600" b="1" dirty="0">
                <a:latin typeface="HGP教科書体" panose="02020600000000000000" pitchFamily="18" charset="-128"/>
                <a:ea typeface="HGP教科書体" panose="02020600000000000000" pitchFamily="18" charset="-128"/>
              </a:rPr>
              <a:t>氏名：福島県二　</a:t>
            </a:r>
            <a:r>
              <a:rPr lang="en-US" altLang="ja-JP" sz="3600" b="1" dirty="0">
                <a:latin typeface="HGP教科書体" panose="02020600000000000000" pitchFamily="18" charset="-128"/>
                <a:ea typeface="HGP教科書体" panose="02020600000000000000" pitchFamily="18" charset="-128"/>
              </a:rPr>
              <a:t>(</a:t>
            </a:r>
            <a:r>
              <a:rPr lang="ja-JP" altLang="en-US" sz="3600" b="1" dirty="0">
                <a:latin typeface="HGP教科書体" panose="02020600000000000000" pitchFamily="18" charset="-128"/>
                <a:ea typeface="HGP教科書体" panose="02020600000000000000" pitchFamily="18" charset="-128"/>
              </a:rPr>
              <a:t>男性</a:t>
            </a:r>
            <a:r>
              <a:rPr lang="en-US" altLang="ja-JP" sz="3600" b="1" dirty="0">
                <a:latin typeface="HGP教科書体" panose="02020600000000000000" pitchFamily="18" charset="-128"/>
                <a:ea typeface="HGP教科書体" panose="02020600000000000000" pitchFamily="18" charset="-128"/>
              </a:rPr>
              <a:t>)</a:t>
            </a:r>
            <a:r>
              <a:rPr lang="ja-JP" altLang="en-US" sz="3600" b="1" dirty="0">
                <a:latin typeface="HGP教科書体" panose="02020600000000000000" pitchFamily="18" charset="-128"/>
                <a:ea typeface="HGP教科書体" panose="02020600000000000000" pitchFamily="18" charset="-128"/>
              </a:rPr>
              <a:t>　</a:t>
            </a:r>
            <a:r>
              <a:rPr lang="en-US" altLang="ja-JP" sz="3600" b="1" dirty="0">
                <a:latin typeface="HGP教科書体" panose="02020600000000000000" pitchFamily="18" charset="-128"/>
                <a:ea typeface="HGP教科書体" panose="02020600000000000000" pitchFamily="18" charset="-128"/>
              </a:rPr>
              <a:t>A</a:t>
            </a:r>
            <a:r>
              <a:rPr lang="ja-JP" altLang="en-US" sz="3600" b="1" dirty="0">
                <a:latin typeface="HGP教科書体" panose="02020600000000000000" pitchFamily="18" charset="-128"/>
                <a:ea typeface="HGP教科書体" panose="02020600000000000000" pitchFamily="18" charset="-128"/>
              </a:rPr>
              <a:t>市 在住</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生年月日：</a:t>
            </a:r>
            <a:r>
              <a:rPr lang="en-US" altLang="ja-JP" sz="3600" b="1" dirty="0">
                <a:latin typeface="HGP教科書体" panose="02020600000000000000" pitchFamily="18" charset="-128"/>
                <a:ea typeface="HGP教科書体" panose="02020600000000000000" pitchFamily="18" charset="-128"/>
              </a:rPr>
              <a:t>H</a:t>
            </a:r>
            <a:r>
              <a:rPr lang="ja-JP" altLang="en-US" sz="3600" b="1" dirty="0">
                <a:latin typeface="HGP教科書体" panose="02020600000000000000" pitchFamily="18" charset="-128"/>
                <a:ea typeface="HGP教科書体" panose="02020600000000000000" pitchFamily="18" charset="-128"/>
              </a:rPr>
              <a:t>６年</a:t>
            </a:r>
            <a:r>
              <a:rPr lang="en-US" altLang="ja-JP" sz="3600" b="1" dirty="0">
                <a:latin typeface="HGP教科書体" panose="02020600000000000000" pitchFamily="18" charset="-128"/>
                <a:ea typeface="HGP教科書体" panose="02020600000000000000" pitchFamily="18" charset="-128"/>
              </a:rPr>
              <a:t>12</a:t>
            </a:r>
            <a:r>
              <a:rPr lang="ja-JP" altLang="en-US" sz="3600" b="1" dirty="0">
                <a:latin typeface="HGP教科書体" panose="02020600000000000000" pitchFamily="18" charset="-128"/>
                <a:ea typeface="HGP教科書体" panose="02020600000000000000" pitchFamily="18" charset="-128"/>
              </a:rPr>
              <a:t>月</a:t>
            </a:r>
            <a:r>
              <a:rPr lang="en-US" altLang="ja-JP" sz="3600" b="1" dirty="0">
                <a:latin typeface="HGP教科書体" panose="02020600000000000000" pitchFamily="18" charset="-128"/>
                <a:ea typeface="HGP教科書体" panose="02020600000000000000" pitchFamily="18" charset="-128"/>
              </a:rPr>
              <a:t>24</a:t>
            </a:r>
            <a:r>
              <a:rPr lang="ja-JP" altLang="en-US" sz="3600" b="1" dirty="0">
                <a:latin typeface="HGP教科書体" panose="02020600000000000000" pitchFamily="18" charset="-128"/>
                <a:ea typeface="HGP教科書体" panose="02020600000000000000" pitchFamily="18" charset="-128"/>
              </a:rPr>
              <a:t>日　３０歳</a:t>
            </a:r>
            <a:endParaRPr lang="en-US" altLang="ja-JP" sz="3600" b="1" dirty="0">
              <a:latin typeface="HGP教科書体" panose="02020600000000000000" pitchFamily="18" charset="-128"/>
              <a:ea typeface="HGP教科書体" panose="02020600000000000000" pitchFamily="18" charset="-128"/>
            </a:endParaRPr>
          </a:p>
          <a:p>
            <a:pPr marL="0" indent="0">
              <a:buNone/>
            </a:pP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障害状況：療育手帳</a:t>
            </a:r>
            <a:r>
              <a:rPr lang="en-US" altLang="ja-JP" sz="3600" b="1" dirty="0">
                <a:latin typeface="HGP教科書体" panose="02020600000000000000" pitchFamily="18" charset="-128"/>
                <a:ea typeface="HGP教科書体" panose="02020600000000000000" pitchFamily="18" charset="-128"/>
              </a:rPr>
              <a:t>B(</a:t>
            </a:r>
            <a:r>
              <a:rPr lang="ja-JP" altLang="en-US" sz="3600" b="1" dirty="0">
                <a:latin typeface="HGP教科書体" panose="02020600000000000000" pitchFamily="18" charset="-128"/>
                <a:ea typeface="HGP教科書体" panose="02020600000000000000" pitchFamily="18" charset="-128"/>
              </a:rPr>
              <a:t>軽度知的</a:t>
            </a:r>
            <a:r>
              <a:rPr lang="en-US" altLang="ja-JP" sz="3600" b="1" dirty="0">
                <a:latin typeface="HGP教科書体" panose="02020600000000000000" pitchFamily="18" charset="-128"/>
                <a:ea typeface="HGP教科書体" panose="02020600000000000000" pitchFamily="18" charset="-128"/>
              </a:rPr>
              <a:t>/IQ55)</a:t>
            </a:r>
          </a:p>
          <a:p>
            <a:pPr marL="0" indent="0">
              <a:buNone/>
            </a:pPr>
            <a:r>
              <a:rPr lang="ja-JP" altLang="en-US" sz="3600" b="1" dirty="0">
                <a:latin typeface="HGP教科書体" panose="02020600000000000000" pitchFamily="18" charset="-128"/>
                <a:ea typeface="HGP教科書体" panose="02020600000000000000" pitchFamily="18" charset="-128"/>
              </a:rPr>
              <a:t>医療：</a:t>
            </a:r>
            <a:r>
              <a:rPr lang="en-US" altLang="ja-JP" sz="3600" b="1" dirty="0">
                <a:latin typeface="HGP教科書体" panose="02020600000000000000" pitchFamily="18" charset="-128"/>
                <a:ea typeface="HGP教科書体" panose="02020600000000000000" pitchFamily="18" charset="-128"/>
              </a:rPr>
              <a:t>S</a:t>
            </a:r>
            <a:r>
              <a:rPr lang="ja-JP" altLang="en-US" sz="3600" b="1" dirty="0">
                <a:latin typeface="HGP教科書体" panose="02020600000000000000" pitchFamily="18" charset="-128"/>
                <a:ea typeface="HGP教科書体" panose="02020600000000000000" pitchFamily="18" charset="-128"/>
              </a:rPr>
              <a:t>病院（精・内）</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　　　必要時に通院</a:t>
            </a:r>
            <a:endParaRPr lang="en-US" altLang="ja-JP" sz="3600" b="1" dirty="0">
              <a:latin typeface="HGP教科書体" panose="02020600000000000000" pitchFamily="18" charset="-128"/>
              <a:ea typeface="HGP教科書体" panose="02020600000000000000" pitchFamily="18" charset="-128"/>
            </a:endParaRPr>
          </a:p>
          <a:p>
            <a:pPr marL="0" indent="0">
              <a:buNone/>
            </a:pP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収入：障害基礎年金</a:t>
            </a:r>
            <a:r>
              <a:rPr lang="en-US" altLang="ja-JP" sz="3600" b="1" dirty="0">
                <a:latin typeface="HGP教科書体" panose="02020600000000000000" pitchFamily="18" charset="-128"/>
                <a:ea typeface="HGP教科書体" panose="02020600000000000000" pitchFamily="18" charset="-128"/>
              </a:rPr>
              <a:t>2</a:t>
            </a:r>
            <a:r>
              <a:rPr lang="ja-JP" altLang="en-US" sz="3600" b="1" dirty="0">
                <a:latin typeface="HGP教科書体" panose="02020600000000000000" pitchFamily="18" charset="-128"/>
                <a:ea typeface="HGP教科書体" panose="02020600000000000000" pitchFamily="18" charset="-128"/>
              </a:rPr>
              <a:t>級</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　　　預金少しあり</a:t>
            </a:r>
            <a:endParaRPr lang="en-US" altLang="ja-JP" sz="3600" b="1" dirty="0">
              <a:latin typeface="HGP教科書体" panose="02020600000000000000" pitchFamily="18" charset="-128"/>
              <a:ea typeface="HGP教科書体" panose="02020600000000000000" pitchFamily="18" charset="-128"/>
            </a:endParaRPr>
          </a:p>
        </p:txBody>
      </p:sp>
      <p:sp>
        <p:nvSpPr>
          <p:cNvPr id="4" name="正方形/長方形 3"/>
          <p:cNvSpPr/>
          <p:nvPr/>
        </p:nvSpPr>
        <p:spPr>
          <a:xfrm>
            <a:off x="323557" y="337625"/>
            <a:ext cx="8426548" cy="5824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28575">
                <a:solidFill>
                  <a:schemeClr val="tx1"/>
                </a:solidFill>
              </a:ln>
              <a:noFill/>
            </a:endParaRPr>
          </a:p>
        </p:txBody>
      </p:sp>
      <p:sp>
        <p:nvSpPr>
          <p:cNvPr id="5" name="スライド番号プレースホルダー 4"/>
          <p:cNvSpPr>
            <a:spLocks noGrp="1"/>
          </p:cNvSpPr>
          <p:nvPr>
            <p:ph type="sldNum" sz="quarter" idx="12"/>
          </p:nvPr>
        </p:nvSpPr>
        <p:spPr/>
        <p:txBody>
          <a:bodyPr/>
          <a:lstStyle/>
          <a:p>
            <a:fld id="{4D5AB5FA-0DB7-4F4F-BE68-CF72355F2276}" type="slidenum">
              <a:rPr kumimoji="1" lang="ja-JP" altLang="en-US" smtClean="0"/>
              <a:t>3</a:t>
            </a:fld>
            <a:endParaRPr kumimoji="1" lang="ja-JP" altLang="en-US"/>
          </a:p>
        </p:txBody>
      </p:sp>
    </p:spTree>
    <p:extLst>
      <p:ext uri="{BB962C8B-B14F-4D97-AF65-F5344CB8AC3E}">
        <p14:creationId xmlns:p14="http://schemas.microsoft.com/office/powerpoint/2010/main" val="2265130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6775" y="2025747"/>
            <a:ext cx="7804932" cy="3418449"/>
          </a:xfrm>
          <a:prstGeom prst="roundRect">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62293" y="2718450"/>
            <a:ext cx="7886700" cy="2345920"/>
          </a:xfrm>
        </p:spPr>
        <p:txBody>
          <a:bodyPr/>
          <a:lstStyle/>
          <a:p>
            <a:pPr algn="ctr"/>
            <a:r>
              <a:rPr kumimoji="1" lang="ja-JP" altLang="en-US" dirty="0">
                <a:latin typeface="HGP教科書体" panose="02020600000000000000" pitchFamily="18" charset="-128"/>
                <a:ea typeface="HGP教科書体" panose="02020600000000000000" pitchFamily="18" charset="-128"/>
              </a:rPr>
              <a:t>Ａ市の障害福祉サービス等</a:t>
            </a:r>
            <a:br>
              <a:rPr kumimoji="1" lang="en-US" altLang="ja-JP" dirty="0">
                <a:latin typeface="HGP教科書体" panose="02020600000000000000" pitchFamily="18" charset="-128"/>
                <a:ea typeface="HGP教科書体" panose="02020600000000000000" pitchFamily="18" charset="-128"/>
              </a:rPr>
            </a:br>
            <a:r>
              <a:rPr kumimoji="1" lang="ja-JP" altLang="en-US" dirty="0">
                <a:latin typeface="HGP教科書体" panose="02020600000000000000" pitchFamily="18" charset="-128"/>
                <a:ea typeface="HGP教科書体" panose="02020600000000000000" pitchFamily="18" charset="-128"/>
              </a:rPr>
              <a:t>の情報について</a:t>
            </a:r>
          </a:p>
        </p:txBody>
      </p:sp>
      <p:sp>
        <p:nvSpPr>
          <p:cNvPr id="3" name="スライド番号プレースホルダー 2"/>
          <p:cNvSpPr>
            <a:spLocks noGrp="1"/>
          </p:cNvSpPr>
          <p:nvPr>
            <p:ph type="sldNum" sz="quarter" idx="12"/>
          </p:nvPr>
        </p:nvSpPr>
        <p:spPr/>
        <p:txBody>
          <a:bodyPr/>
          <a:lstStyle/>
          <a:p>
            <a:fld id="{4D5AB5FA-0DB7-4F4F-BE68-CF72355F2276}" type="slidenum">
              <a:rPr kumimoji="1" lang="ja-JP" altLang="en-US" smtClean="0"/>
              <a:t>30</a:t>
            </a:fld>
            <a:endParaRPr kumimoji="1" lang="ja-JP" altLang="en-US"/>
          </a:p>
        </p:txBody>
      </p:sp>
    </p:spTree>
    <p:extLst>
      <p:ext uri="{BB962C8B-B14F-4D97-AF65-F5344CB8AC3E}">
        <p14:creationId xmlns:p14="http://schemas.microsoft.com/office/powerpoint/2010/main" val="2449143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7963" y="298578"/>
            <a:ext cx="8271804" cy="999650"/>
          </a:xfrm>
        </p:spPr>
        <p:txBody>
          <a:bodyPr>
            <a:no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Ａ市（近隣市含む）の障害福祉サービス等に関する情報①</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628650" y="1491175"/>
            <a:ext cx="8290267" cy="5127339"/>
          </a:xfrm>
        </p:spPr>
        <p:txBody>
          <a:bodyPr>
            <a:normAutofit fontScale="92500" lnSpcReduction="10000"/>
          </a:bodyPr>
          <a:lstStyle/>
          <a:p>
            <a:r>
              <a:rPr lang="ja-JP" altLang="en-US" dirty="0">
                <a:latin typeface="HGP教科書体" panose="02020600000000000000" pitchFamily="18" charset="-128"/>
                <a:ea typeface="HGP教科書体" panose="02020600000000000000" pitchFamily="18" charset="-128"/>
              </a:rPr>
              <a:t>Ａ市地域協議会～全体会、専門部会（こども部会、</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就労支援部会、生活支援部会）</a:t>
            </a:r>
          </a:p>
          <a:p>
            <a:r>
              <a:rPr lang="ja-JP" altLang="en-US" dirty="0">
                <a:latin typeface="HGP教科書体" panose="02020600000000000000" pitchFamily="18" charset="-128"/>
                <a:ea typeface="HGP教科書体" panose="02020600000000000000" pitchFamily="18" charset="-128"/>
              </a:rPr>
              <a:t>基幹型相談支援センター</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カ所</a:t>
            </a:r>
          </a:p>
          <a:p>
            <a:r>
              <a:rPr lang="ja-JP" altLang="en-US" dirty="0">
                <a:latin typeface="HGP教科書体" panose="02020600000000000000" pitchFamily="18" charset="-128"/>
                <a:ea typeface="HGP教科書体" panose="02020600000000000000" pitchFamily="18" charset="-128"/>
              </a:rPr>
              <a:t>相談支援事業所２カ所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① 相談支援事業所なでしこ（知的・身体中心）</a:t>
            </a:r>
          </a:p>
          <a:p>
            <a:pPr marL="0" indent="0">
              <a:buNone/>
            </a:pPr>
            <a:r>
              <a:rPr lang="ja-JP" altLang="en-US" dirty="0">
                <a:latin typeface="HGP教科書体" panose="02020600000000000000" pitchFamily="18" charset="-128"/>
                <a:ea typeface="HGP教科書体" panose="02020600000000000000" pitchFamily="18" charset="-128"/>
              </a:rPr>
              <a:t>　② 相談支援事業所あじさい（精神の方中心）</a:t>
            </a:r>
          </a:p>
          <a:p>
            <a:r>
              <a:rPr lang="ja-JP" altLang="en-US" dirty="0">
                <a:latin typeface="HGP教科書体" panose="02020600000000000000" pitchFamily="18" charset="-128"/>
                <a:ea typeface="HGP教科書体" panose="02020600000000000000" pitchFamily="18" charset="-128"/>
              </a:rPr>
              <a:t>居宅介護事業所５カ所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（うち、</a:t>
            </a:r>
            <a:r>
              <a:rPr lang="ja-JP" altLang="en-US" dirty="0" err="1">
                <a:latin typeface="HGP教科書体" panose="02020600000000000000" pitchFamily="18" charset="-128"/>
                <a:ea typeface="HGP教科書体" panose="02020600000000000000" pitchFamily="18" charset="-128"/>
              </a:rPr>
              <a:t>障がい</a:t>
            </a:r>
            <a:r>
              <a:rPr lang="ja-JP" altLang="en-US" dirty="0">
                <a:latin typeface="HGP教科書体" panose="02020600000000000000" pitchFamily="18" charset="-128"/>
                <a:ea typeface="HGP教科書体" panose="02020600000000000000" pitchFamily="18" charset="-128"/>
              </a:rPr>
              <a:t>者対応可能な居宅介護事業所１カ所：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居宅介護事業所あさがお）</a:t>
            </a:r>
            <a:endParaRPr lang="en-US" altLang="ja-JP" dirty="0">
              <a:latin typeface="HGP教科書体" panose="02020600000000000000" pitchFamily="18" charset="-128"/>
              <a:ea typeface="HGP教科書体" panose="02020600000000000000" pitchFamily="18" charset="-128"/>
            </a:endParaRPr>
          </a:p>
          <a:p>
            <a:pPr marL="0" indent="0">
              <a:buNone/>
            </a:pPr>
            <a:r>
              <a:rPr lang="en-US" altLang="ja-JP" b="1" u="sng" dirty="0">
                <a:solidFill>
                  <a:srgbClr val="FF0000"/>
                </a:solidFill>
                <a:latin typeface="HGP教科書体" panose="02020600000000000000" pitchFamily="18" charset="-128"/>
                <a:ea typeface="HGP教科書体" panose="02020600000000000000" pitchFamily="18" charset="-128"/>
              </a:rPr>
              <a:t>※</a:t>
            </a:r>
            <a:r>
              <a:rPr lang="ja-JP" altLang="en-US" b="1" u="sng" dirty="0">
                <a:solidFill>
                  <a:srgbClr val="FF0000"/>
                </a:solidFill>
                <a:latin typeface="HGP教科書体" panose="02020600000000000000" pitchFamily="18" charset="-128"/>
                <a:ea typeface="HGP教科書体" panose="02020600000000000000" pitchFamily="18" charset="-128"/>
              </a:rPr>
              <a:t>今回は、相談支援事業所なでしこの相談支援専門員</a:t>
            </a:r>
            <a:endParaRPr lang="en-US" altLang="ja-JP" b="1" u="sng"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b="1" u="sng" dirty="0">
                <a:solidFill>
                  <a:srgbClr val="FF0000"/>
                </a:solidFill>
                <a:latin typeface="HGP教科書体" panose="02020600000000000000" pitchFamily="18" charset="-128"/>
                <a:ea typeface="HGP教科書体" panose="02020600000000000000" pitchFamily="18" charset="-128"/>
              </a:rPr>
              <a:t>　として県二さんの事例を検討してもらいます。</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31</a:t>
            </a:fld>
            <a:endParaRPr kumimoji="1" lang="ja-JP" altLang="en-US"/>
          </a:p>
        </p:txBody>
      </p:sp>
    </p:spTree>
    <p:extLst>
      <p:ext uri="{BB962C8B-B14F-4D97-AF65-F5344CB8AC3E}">
        <p14:creationId xmlns:p14="http://schemas.microsoft.com/office/powerpoint/2010/main" val="3630656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49" y="1630989"/>
            <a:ext cx="8163659" cy="5227011"/>
          </a:xfrm>
        </p:spPr>
        <p:txBody>
          <a:bodyPr>
            <a:normAutofit/>
          </a:bodyPr>
          <a:lstStyle/>
          <a:p>
            <a:r>
              <a:rPr lang="ja-JP" altLang="en-US" dirty="0">
                <a:latin typeface="HGP教科書体" panose="02020600000000000000" pitchFamily="18" charset="-128"/>
                <a:ea typeface="HGP教科書体" panose="02020600000000000000" pitchFamily="18" charset="-128"/>
              </a:rPr>
              <a:t>就労継続支援Ｂ型事業所は</a:t>
            </a:r>
            <a:r>
              <a:rPr lang="en-US" altLang="ja-JP" dirty="0">
                <a:latin typeface="HGP教科書体" panose="02020600000000000000" pitchFamily="18" charset="-128"/>
                <a:ea typeface="HGP教科書体" panose="02020600000000000000" pitchFamily="18" charset="-128"/>
              </a:rPr>
              <a:t>2</a:t>
            </a:r>
            <a:r>
              <a:rPr lang="ja-JP" altLang="en-US" dirty="0">
                <a:latin typeface="HGP教科書体" panose="02020600000000000000" pitchFamily="18" charset="-128"/>
                <a:ea typeface="HGP教科書体" panose="02020600000000000000" pitchFamily="18" charset="-128"/>
              </a:rPr>
              <a:t>ヵ所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①Ｂ型事業所ひまわり（知的障がいの方が主に用）</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②Ｂ型事業所アップル（精神障がいの方が主に用）</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定員２０名で空き有り。送迎あり。</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en-US" altLang="ja-JP" dirty="0">
                <a:latin typeface="HGP教科書体" panose="02020600000000000000" pitchFamily="18" charset="-128"/>
                <a:ea typeface="HGP教科書体" panose="02020600000000000000" pitchFamily="18" charset="-128"/>
              </a:rPr>
              <a:t>9:00</a:t>
            </a:r>
            <a:r>
              <a:rPr lang="ja-JP" altLang="en-US" dirty="0">
                <a:latin typeface="HGP教科書体" panose="02020600000000000000" pitchFamily="18" charset="-128"/>
                <a:ea typeface="HGP教科書体" panose="02020600000000000000" pitchFamily="18" charset="-128"/>
              </a:rPr>
              <a:t>～</a:t>
            </a:r>
            <a:r>
              <a:rPr lang="en-US" altLang="ja-JP" dirty="0">
                <a:latin typeface="HGP教科書体" panose="02020600000000000000" pitchFamily="18" charset="-128"/>
                <a:ea typeface="HGP教科書体" panose="02020600000000000000" pitchFamily="18" charset="-128"/>
              </a:rPr>
              <a:t>15:30</a:t>
            </a:r>
            <a:r>
              <a:rPr lang="ja-JP" altLang="en-US" dirty="0">
                <a:latin typeface="HGP教科書体" panose="02020600000000000000" pitchFamily="18" charset="-128"/>
                <a:ea typeface="HGP教科書体" panose="02020600000000000000" pitchFamily="18" charset="-128"/>
              </a:rPr>
              <a:t>（資源回収、メール便、菓子等）</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工賃は、</a:t>
            </a:r>
            <a:r>
              <a:rPr lang="en-US" altLang="ja-JP" dirty="0">
                <a:latin typeface="HGP教科書体" panose="02020600000000000000" pitchFamily="18" charset="-128"/>
                <a:ea typeface="HGP教科書体" panose="02020600000000000000" pitchFamily="18" charset="-128"/>
              </a:rPr>
              <a:t>600</a:t>
            </a:r>
            <a:r>
              <a:rPr lang="ja-JP" altLang="en-US" dirty="0">
                <a:latin typeface="HGP教科書体" panose="02020600000000000000" pitchFamily="18" charset="-128"/>
                <a:ea typeface="HGP教科書体" panose="02020600000000000000" pitchFamily="18" charset="-128"/>
              </a:rPr>
              <a:t>円</a:t>
            </a: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日</a:t>
            </a:r>
            <a:endParaRPr lang="en-US" altLang="ja-JP" dirty="0">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グループホーム４カ所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ひまわり系列で</a:t>
            </a:r>
            <a:r>
              <a:rPr lang="en-US" altLang="ja-JP" dirty="0">
                <a:latin typeface="HGP教科書体" panose="02020600000000000000" pitchFamily="18" charset="-128"/>
                <a:ea typeface="HGP教科書体" panose="02020600000000000000" pitchFamily="18" charset="-128"/>
              </a:rPr>
              <a:t>2</a:t>
            </a:r>
            <a:r>
              <a:rPr lang="ja-JP" altLang="en-US" dirty="0">
                <a:latin typeface="HGP教科書体" panose="02020600000000000000" pitchFamily="18" charset="-128"/>
                <a:ea typeface="HGP教科書体" panose="02020600000000000000" pitchFamily="18" charset="-128"/>
              </a:rPr>
              <a:t>か所⇒両方満室</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dirty="0">
                <a:solidFill>
                  <a:srgbClr val="FF0000"/>
                </a:solidFill>
                <a:latin typeface="HGP教科書体" panose="02020600000000000000" pitchFamily="18" charset="-128"/>
                <a:ea typeface="HGP教科書体" panose="02020600000000000000" pitchFamily="18" charset="-128"/>
              </a:rPr>
              <a:t>　</a:t>
            </a:r>
            <a:r>
              <a:rPr lang="ja-JP" altLang="en-US" dirty="0">
                <a:latin typeface="HGP教科書体" panose="02020600000000000000" pitchFamily="18" charset="-128"/>
                <a:ea typeface="HGP教科書体" panose="02020600000000000000" pitchFamily="18" charset="-128"/>
              </a:rPr>
              <a:t>アップル系列で</a:t>
            </a:r>
            <a:r>
              <a:rPr lang="en-US" altLang="ja-JP" dirty="0">
                <a:latin typeface="HGP教科書体" panose="02020600000000000000" pitchFamily="18" charset="-128"/>
                <a:ea typeface="HGP教科書体" panose="02020600000000000000" pitchFamily="18" charset="-128"/>
              </a:rPr>
              <a:t>2</a:t>
            </a:r>
            <a:r>
              <a:rPr lang="ja-JP" altLang="en-US" dirty="0">
                <a:latin typeface="HGP教科書体" panose="02020600000000000000" pitchFamily="18" charset="-128"/>
                <a:ea typeface="HGP教科書体" panose="02020600000000000000" pitchFamily="18" charset="-128"/>
              </a:rPr>
              <a:t>か所⇒</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か所</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名空きあり</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（県二さん宅からは遠く、隣駅の近くである）</a:t>
            </a: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 name="タイトル 1"/>
          <p:cNvSpPr>
            <a:spLocks noGrp="1"/>
          </p:cNvSpPr>
          <p:nvPr>
            <p:ph type="title"/>
          </p:nvPr>
        </p:nvSpPr>
        <p:spPr>
          <a:xfrm>
            <a:off x="476639" y="194075"/>
            <a:ext cx="8315669" cy="1103502"/>
          </a:xfrm>
        </p:spPr>
        <p:txBody>
          <a:bodyPr>
            <a:no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Ａ市（近隣市含む）の障害福祉サービス等に関する情報②</a:t>
            </a:r>
            <a:endParaRPr kumimoji="1" lang="ja-JP" altLang="en-US" sz="3600" dirty="0">
              <a:highlight>
                <a:srgbClr val="FFFF00"/>
              </a:highlight>
              <a:latin typeface="HGP教科書体" panose="02020600000000000000" pitchFamily="18" charset="-128"/>
              <a:ea typeface="HGP教科書体" panose="02020600000000000000" pitchFamily="18" charset="-128"/>
            </a:endParaRPr>
          </a:p>
        </p:txBody>
      </p:sp>
      <p:sp>
        <p:nvSpPr>
          <p:cNvPr id="2" name="スライド番号プレースホルダー 1"/>
          <p:cNvSpPr>
            <a:spLocks noGrp="1"/>
          </p:cNvSpPr>
          <p:nvPr>
            <p:ph type="sldNum" sz="quarter" idx="12"/>
          </p:nvPr>
        </p:nvSpPr>
        <p:spPr/>
        <p:txBody>
          <a:bodyPr/>
          <a:lstStyle/>
          <a:p>
            <a:fld id="{4D5AB5FA-0DB7-4F4F-BE68-CF72355F2276}" type="slidenum">
              <a:rPr kumimoji="1" lang="ja-JP" altLang="en-US" smtClean="0"/>
              <a:t>32</a:t>
            </a:fld>
            <a:endParaRPr kumimoji="1" lang="ja-JP" altLang="en-US"/>
          </a:p>
        </p:txBody>
      </p:sp>
    </p:spTree>
    <p:extLst>
      <p:ext uri="{BB962C8B-B14F-4D97-AF65-F5344CB8AC3E}">
        <p14:creationId xmlns:p14="http://schemas.microsoft.com/office/powerpoint/2010/main" val="2025203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8640" y="1856935"/>
            <a:ext cx="8299938" cy="4754880"/>
          </a:xfrm>
        </p:spPr>
        <p:txBody>
          <a:bodyPr>
            <a:normAutofit/>
          </a:bodyPr>
          <a:lstStyle/>
          <a:p>
            <a:r>
              <a:rPr lang="ja-JP" altLang="en-US" dirty="0">
                <a:latin typeface="HGP教科書体" panose="02020600000000000000" pitchFamily="18" charset="-128"/>
                <a:ea typeface="HGP教科書体" panose="02020600000000000000" pitchFamily="18" charset="-128"/>
              </a:rPr>
              <a:t> 生活介護事業所２ヵ所</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２ヵ所（各定員</a:t>
            </a:r>
            <a:r>
              <a:rPr lang="en-US" altLang="ja-JP" dirty="0">
                <a:latin typeface="HGP教科書体" panose="02020600000000000000" pitchFamily="18" charset="-128"/>
                <a:ea typeface="HGP教科書体" panose="02020600000000000000" pitchFamily="18" charset="-128"/>
              </a:rPr>
              <a:t>20</a:t>
            </a:r>
            <a:r>
              <a:rPr lang="ja-JP" altLang="en-US" dirty="0">
                <a:latin typeface="HGP教科書体" panose="02020600000000000000" pitchFamily="18" charset="-128"/>
                <a:ea typeface="HGP教科書体" panose="02020600000000000000" pitchFamily="18" charset="-128"/>
              </a:rPr>
              <a:t>名）とも、知的精神の方が主、身体の</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方若干利用。</a:t>
            </a:r>
            <a:r>
              <a:rPr lang="en-US" altLang="ja-JP" dirty="0">
                <a:latin typeface="HGP教科書体" panose="02020600000000000000" pitchFamily="18" charset="-128"/>
                <a:ea typeface="HGP教科書体" panose="02020600000000000000" pitchFamily="18" charset="-128"/>
              </a:rPr>
              <a:t> 9</a:t>
            </a:r>
            <a:r>
              <a:rPr lang="ja-JP" altLang="en-US" dirty="0">
                <a:latin typeface="HGP教科書体" panose="02020600000000000000" pitchFamily="18" charset="-128"/>
                <a:ea typeface="HGP教科書体" panose="02020600000000000000" pitchFamily="18" charset="-128"/>
              </a:rPr>
              <a:t>：</a:t>
            </a:r>
            <a:r>
              <a:rPr lang="en-US" altLang="ja-JP" dirty="0">
                <a:latin typeface="HGP教科書体" panose="02020600000000000000" pitchFamily="18" charset="-128"/>
                <a:ea typeface="HGP教科書体" panose="02020600000000000000" pitchFamily="18" charset="-128"/>
              </a:rPr>
              <a:t>00</a:t>
            </a:r>
            <a:r>
              <a:rPr lang="ja-JP" altLang="en-US" dirty="0">
                <a:latin typeface="HGP教科書体" panose="02020600000000000000" pitchFamily="18" charset="-128"/>
                <a:ea typeface="HGP教科書体" panose="02020600000000000000" pitchFamily="18" charset="-128"/>
              </a:rPr>
              <a:t>～</a:t>
            </a:r>
            <a:r>
              <a:rPr lang="en-US" altLang="ja-JP" dirty="0">
                <a:latin typeface="HGP教科書体" panose="02020600000000000000" pitchFamily="18" charset="-128"/>
                <a:ea typeface="HGP教科書体" panose="02020600000000000000" pitchFamily="18" charset="-128"/>
              </a:rPr>
              <a:t>15</a:t>
            </a:r>
            <a:r>
              <a:rPr lang="ja-JP" altLang="en-US" dirty="0">
                <a:latin typeface="HGP教科書体" panose="02020600000000000000" pitchFamily="18" charset="-128"/>
                <a:ea typeface="HGP教科書体" panose="02020600000000000000" pitchFamily="18" charset="-128"/>
              </a:rPr>
              <a:t>：</a:t>
            </a:r>
            <a:r>
              <a:rPr lang="en-US" altLang="ja-JP" dirty="0">
                <a:latin typeface="HGP教科書体" panose="02020600000000000000" pitchFamily="18" charset="-128"/>
                <a:ea typeface="HGP教科書体" panose="02020600000000000000" pitchFamily="18" charset="-128"/>
              </a:rPr>
              <a:t>00</a:t>
            </a:r>
            <a:r>
              <a:rPr lang="ja-JP" altLang="en-US" dirty="0">
                <a:latin typeface="HGP教科書体" panose="02020600000000000000" pitchFamily="18" charset="-128"/>
                <a:ea typeface="HGP教科書体" panose="02020600000000000000" pitchFamily="18" charset="-128"/>
              </a:rPr>
              <a:t>で送迎有り。</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（創作活動、入浴提供）</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i="1" dirty="0">
                <a:latin typeface="HGP教科書体" panose="02020600000000000000" pitchFamily="18" charset="-128"/>
                <a:ea typeface="HGP教科書体" panose="02020600000000000000" pitchFamily="18" charset="-128"/>
              </a:rPr>
              <a:t>　　→ </a:t>
            </a:r>
            <a:r>
              <a:rPr lang="ja-JP" altLang="en-US" b="1" u="sng" dirty="0">
                <a:solidFill>
                  <a:schemeClr val="accent1">
                    <a:lumMod val="75000"/>
                  </a:schemeClr>
                </a:solidFill>
                <a:latin typeface="HGP教科書体" panose="02020600000000000000" pitchFamily="18" charset="-128"/>
                <a:ea typeface="HGP教科書体" panose="02020600000000000000" pitchFamily="18" charset="-128"/>
              </a:rPr>
              <a:t>一次判定では県二さん支援区分２</a:t>
            </a:r>
            <a:r>
              <a:rPr lang="ja-JP" altLang="en-US" u="sng" dirty="0">
                <a:latin typeface="HGP教科書体" panose="02020600000000000000" pitchFamily="18" charset="-128"/>
                <a:ea typeface="HGP教科書体" panose="02020600000000000000" pitchFamily="18" charset="-128"/>
              </a:rPr>
              <a:t>です</a:t>
            </a:r>
            <a:endParaRPr lang="en-US" altLang="ja-JP" u="sng"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・障害者就業・生活支援センターやハローワークは隣の</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市にある。</a:t>
            </a:r>
            <a:endParaRPr lang="ja-JP" altLang="en-US" dirty="0">
              <a:solidFill>
                <a:srgbClr val="FF0000"/>
              </a:solidFill>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社会福祉協議会では日常生活自立支援事業を行なっている。</a:t>
            </a:r>
            <a:endParaRPr lang="en-US" altLang="ja-JP" dirty="0">
              <a:latin typeface="HGP教科書体" panose="02020600000000000000" pitchFamily="18" charset="-128"/>
              <a:ea typeface="HGP教科書体" panose="02020600000000000000" pitchFamily="18" charset="-128"/>
            </a:endParaRPr>
          </a:p>
          <a:p>
            <a:endParaRPr lang="ja-JP" altLang="en-US"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548640" y="232007"/>
            <a:ext cx="8187397" cy="1200329"/>
          </a:xfrm>
          <a:prstGeom prst="rect">
            <a:avLst/>
          </a:prstGeom>
        </p:spPr>
        <p:txBody>
          <a:bodyPr wrap="square">
            <a:sp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Ａ市（近隣市含む）の障害福祉サービス等に関する情報③</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33</a:t>
            </a:fld>
            <a:endParaRPr kumimoji="1" lang="ja-JP" altLang="en-US"/>
          </a:p>
        </p:txBody>
      </p:sp>
    </p:spTree>
    <p:extLst>
      <p:ext uri="{BB962C8B-B14F-4D97-AF65-F5344CB8AC3E}">
        <p14:creationId xmlns:p14="http://schemas.microsoft.com/office/powerpoint/2010/main" val="2219846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8639" y="1589650"/>
            <a:ext cx="8159264" cy="5098532"/>
          </a:xfrm>
        </p:spPr>
        <p:txBody>
          <a:bodyPr>
            <a:normAutofit/>
          </a:bodyPr>
          <a:lstStyle/>
          <a:p>
            <a:r>
              <a:rPr lang="ja-JP" altLang="en-US" dirty="0">
                <a:latin typeface="HGP教科書体" panose="02020600000000000000" pitchFamily="18" charset="-128"/>
                <a:ea typeface="HGP教科書体" panose="02020600000000000000" pitchFamily="18" charset="-128"/>
              </a:rPr>
              <a:t>民間の配食サービスあり。１食４００円</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b="1" dirty="0">
                <a:solidFill>
                  <a:srgbClr val="00B050"/>
                </a:solidFill>
                <a:latin typeface="HGP教科書体" panose="02020600000000000000" pitchFamily="18" charset="-128"/>
                <a:ea typeface="HGP教科書体" panose="02020600000000000000" pitchFamily="18" charset="-128"/>
              </a:rPr>
              <a:t>　☝（</a:t>
            </a:r>
            <a:r>
              <a:rPr lang="en-US" altLang="ja-JP" b="1" dirty="0">
                <a:solidFill>
                  <a:srgbClr val="00B050"/>
                </a:solidFill>
                <a:latin typeface="HGP教科書体" panose="02020600000000000000" pitchFamily="18" charset="-128"/>
                <a:ea typeface="HGP教科書体" panose="02020600000000000000" pitchFamily="18" charset="-128"/>
              </a:rPr>
              <a:t>※</a:t>
            </a:r>
            <a:r>
              <a:rPr lang="ja-JP" altLang="en-US" b="1" dirty="0">
                <a:solidFill>
                  <a:srgbClr val="00B050"/>
                </a:solidFill>
                <a:latin typeface="HGP教科書体" panose="02020600000000000000" pitchFamily="18" charset="-128"/>
                <a:ea typeface="HGP教科書体" panose="02020600000000000000" pitchFamily="18" charset="-128"/>
              </a:rPr>
              <a:t>聞かれたら）</a:t>
            </a:r>
            <a:endParaRPr lang="en-US" altLang="ja-JP" b="1" dirty="0">
              <a:solidFill>
                <a:srgbClr val="00B050"/>
              </a:solidFill>
              <a:latin typeface="HGP教科書体" panose="02020600000000000000" pitchFamily="18" charset="-128"/>
              <a:ea typeface="HGP教科書体" panose="02020600000000000000" pitchFamily="18" charset="-128"/>
            </a:endParaRPr>
          </a:p>
          <a:p>
            <a:r>
              <a:rPr lang="ja-JP" altLang="en-US" dirty="0">
                <a:latin typeface="HGP教科書体" panose="02020600000000000000" pitchFamily="18" charset="-128"/>
                <a:ea typeface="HGP教科書体" panose="02020600000000000000" pitchFamily="18" charset="-128"/>
              </a:rPr>
              <a:t>専門学校にボランティアサークルあり。</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ボランティアサークルでは、専門学生が</a:t>
            </a:r>
            <a:r>
              <a:rPr lang="en-US" altLang="ja-JP" dirty="0">
                <a:latin typeface="HGP教科書体" panose="02020600000000000000" pitchFamily="18" charset="-128"/>
                <a:ea typeface="HGP教科書体" panose="02020600000000000000" pitchFamily="18" charset="-128"/>
              </a:rPr>
              <a:t>A</a:t>
            </a:r>
            <a:r>
              <a:rPr lang="ja-JP" altLang="en-US" dirty="0">
                <a:latin typeface="HGP教科書体" panose="02020600000000000000" pitchFamily="18" charset="-128"/>
                <a:ea typeface="HGP教科書体" panose="02020600000000000000" pitchFamily="18" charset="-128"/>
              </a:rPr>
              <a:t>市内に在住の</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知的障がい者を対象に交流を図るイベントを実施してい</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ja-JP" altLang="en-US" u="sng" dirty="0">
                <a:latin typeface="HGP教科書体" panose="02020600000000000000" pitchFamily="18" charset="-128"/>
                <a:ea typeface="HGP教科書体" panose="02020600000000000000" pitchFamily="18" charset="-128"/>
              </a:rPr>
              <a:t>＊</a:t>
            </a:r>
            <a:r>
              <a:rPr lang="ja-JP" altLang="en-US" sz="2600" u="sng" dirty="0">
                <a:latin typeface="HGP教科書体" panose="02020600000000000000" pitchFamily="18" charset="-128"/>
                <a:ea typeface="HGP教科書体" panose="02020600000000000000" pitchFamily="18" charset="-128"/>
              </a:rPr>
              <a:t>主なイベントはスポーツ活動、外出活動、調理活動等</a:t>
            </a:r>
            <a:r>
              <a:rPr lang="ja-JP" altLang="en-US" sz="2600" dirty="0">
                <a:latin typeface="HGP教科書体" panose="02020600000000000000" pitchFamily="18" charset="-128"/>
                <a:ea typeface="HGP教科書体" panose="02020600000000000000" pitchFamily="18" charset="-128"/>
              </a:rPr>
              <a:t>。</a:t>
            </a:r>
            <a:endParaRPr lang="en-US" altLang="ja-JP" sz="2600"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a:t>
            </a:r>
            <a:r>
              <a:rPr lang="en-US" altLang="ja-JP" dirty="0">
                <a:latin typeface="HGP教科書体" panose="02020600000000000000" pitchFamily="18" charset="-128"/>
                <a:ea typeface="HGP教科書体" panose="02020600000000000000" pitchFamily="18" charset="-128"/>
              </a:rPr>
              <a:t>2</a:t>
            </a:r>
            <a:r>
              <a:rPr lang="ja-JP" altLang="en-US" dirty="0">
                <a:latin typeface="HGP教科書体" panose="02020600000000000000" pitchFamily="18" charset="-128"/>
                <a:ea typeface="HGP教科書体" panose="02020600000000000000" pitchFamily="18" charset="-128"/>
              </a:rPr>
              <a:t>ヶ月に</a:t>
            </a:r>
            <a:r>
              <a:rPr lang="en-US" altLang="ja-JP" dirty="0">
                <a:latin typeface="HGP教科書体" panose="02020600000000000000" pitchFamily="18" charset="-128"/>
                <a:ea typeface="HGP教科書体" panose="02020600000000000000" pitchFamily="18" charset="-128"/>
              </a:rPr>
              <a:t>1</a:t>
            </a:r>
            <a:r>
              <a:rPr lang="ja-JP" altLang="en-US" dirty="0">
                <a:latin typeface="HGP教科書体" panose="02020600000000000000" pitchFamily="18" charset="-128"/>
                <a:ea typeface="HGP教科書体" panose="02020600000000000000" pitchFamily="18" charset="-128"/>
              </a:rPr>
              <a:t>回開催しており、市内の障害福祉サービス</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事業所にも案内チラシが配られている。</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サークルイベント参加費は</a:t>
            </a:r>
            <a:r>
              <a:rPr lang="en-US" altLang="ja-JP" dirty="0">
                <a:latin typeface="HGP教科書体" panose="02020600000000000000" pitchFamily="18" charset="-128"/>
                <a:ea typeface="HGP教科書体" panose="02020600000000000000" pitchFamily="18" charset="-128"/>
              </a:rPr>
              <a:t>1000</a:t>
            </a:r>
            <a:r>
              <a:rPr lang="ja-JP" altLang="en-US" dirty="0">
                <a:latin typeface="HGP教科書体" panose="02020600000000000000" pitchFamily="18" charset="-128"/>
                <a:ea typeface="HGP教科書体" panose="02020600000000000000" pitchFamily="18" charset="-128"/>
              </a:rPr>
              <a:t>円～</a:t>
            </a:r>
            <a:r>
              <a:rPr lang="en-US" altLang="ja-JP" dirty="0">
                <a:latin typeface="HGP教科書体" panose="02020600000000000000" pitchFamily="18" charset="-128"/>
                <a:ea typeface="HGP教科書体" panose="02020600000000000000" pitchFamily="18" charset="-128"/>
              </a:rPr>
              <a:t>3000</a:t>
            </a:r>
            <a:r>
              <a:rPr lang="ja-JP" altLang="en-US" dirty="0">
                <a:latin typeface="HGP教科書体" panose="02020600000000000000" pitchFamily="18" charset="-128"/>
                <a:ea typeface="HGP教科書体" panose="02020600000000000000" pitchFamily="18" charset="-128"/>
              </a:rPr>
              <a:t>円程度</a:t>
            </a:r>
            <a:endParaRPr lang="en-US" altLang="ja-JP" dirty="0">
              <a:latin typeface="HGP教科書体" panose="02020600000000000000" pitchFamily="18" charset="-128"/>
              <a:ea typeface="HGP教科書体" panose="02020600000000000000" pitchFamily="18" charset="-128"/>
            </a:endParaRPr>
          </a:p>
          <a:p>
            <a:endParaRPr lang="en-US" altLang="ja-JP" dirty="0">
              <a:latin typeface="HGP教科書体" panose="02020600000000000000" pitchFamily="18" charset="-128"/>
              <a:ea typeface="HGP教科書体" panose="02020600000000000000" pitchFamily="18" charset="-128"/>
            </a:endParaRPr>
          </a:p>
          <a:p>
            <a:endParaRPr lang="ja-JP" altLang="en-US"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548639" y="232007"/>
            <a:ext cx="8159263" cy="1200329"/>
          </a:xfrm>
          <a:prstGeom prst="rect">
            <a:avLst/>
          </a:prstGeom>
        </p:spPr>
        <p:txBody>
          <a:bodyPr wrap="square">
            <a:sp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Ａ市（近隣市含む）の障害福祉サービス等に関する情報④</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34</a:t>
            </a:fld>
            <a:endParaRPr kumimoji="1" lang="ja-JP" altLang="en-US"/>
          </a:p>
        </p:txBody>
      </p:sp>
    </p:spTree>
    <p:extLst>
      <p:ext uri="{BB962C8B-B14F-4D97-AF65-F5344CB8AC3E}">
        <p14:creationId xmlns:p14="http://schemas.microsoft.com/office/powerpoint/2010/main" val="1074544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4911" y="207845"/>
            <a:ext cx="6386731" cy="734689"/>
          </a:xfrm>
        </p:spPr>
        <p:txBody>
          <a:bodyPr>
            <a:normAutofit/>
          </a:bodyPr>
          <a:lstStyle/>
          <a:p>
            <a:pPr algn="l"/>
            <a:r>
              <a:rPr lang="ja-JP" altLang="en-US" sz="3600" dirty="0">
                <a:highlight>
                  <a:srgbClr val="FFFF00"/>
                </a:highlight>
                <a:latin typeface="HGP教科書体" panose="02020600000000000000" pitchFamily="18" charset="-128"/>
                <a:ea typeface="HGP教科書体" panose="02020600000000000000" pitchFamily="18" charset="-128"/>
              </a:rPr>
              <a:t>就労</a:t>
            </a:r>
            <a:r>
              <a:rPr lang="en-US" altLang="ja-JP" sz="3600" dirty="0">
                <a:highlight>
                  <a:srgbClr val="FFFF00"/>
                </a:highlight>
                <a:latin typeface="HGP教科書体" panose="02020600000000000000" pitchFamily="18" charset="-128"/>
                <a:ea typeface="HGP教科書体" panose="02020600000000000000" pitchFamily="18" charset="-128"/>
              </a:rPr>
              <a:t>B</a:t>
            </a:r>
            <a:r>
              <a:rPr lang="ja-JP" altLang="en-US" sz="3600" dirty="0">
                <a:highlight>
                  <a:srgbClr val="FFFF00"/>
                </a:highlight>
                <a:latin typeface="HGP教科書体" panose="02020600000000000000" pitchFamily="18" charset="-128"/>
                <a:ea typeface="HGP教科書体" panose="02020600000000000000" pitchFamily="18" charset="-128"/>
              </a:rPr>
              <a:t>　「ひまわり」について</a:t>
            </a:r>
          </a:p>
        </p:txBody>
      </p:sp>
      <p:sp>
        <p:nvSpPr>
          <p:cNvPr id="3" name="サブタイトル 2"/>
          <p:cNvSpPr>
            <a:spLocks noGrp="1"/>
          </p:cNvSpPr>
          <p:nvPr>
            <p:ph type="subTitle" idx="1"/>
          </p:nvPr>
        </p:nvSpPr>
        <p:spPr>
          <a:xfrm>
            <a:off x="339328" y="1109102"/>
            <a:ext cx="8465343" cy="5247249"/>
          </a:xfrm>
        </p:spPr>
        <p:txBody>
          <a:bodyPr>
            <a:noAutofit/>
          </a:bodyPr>
          <a:lstStyle/>
          <a:p>
            <a:pPr algn="l"/>
            <a:r>
              <a:rPr lang="ja-JP" altLang="en-US" b="1" dirty="0">
                <a:latin typeface="HGP教科書体" panose="02020600000000000000" pitchFamily="18" charset="-128"/>
                <a:ea typeface="HGP教科書体" panose="02020600000000000000" pitchFamily="18" charset="-128"/>
              </a:rPr>
              <a:t>営業日：月曜～金曜　</a:t>
            </a:r>
            <a:r>
              <a:rPr lang="en-US" altLang="ja-JP" b="1" dirty="0">
                <a:latin typeface="HGP教科書体" panose="02020600000000000000" pitchFamily="18" charset="-128"/>
                <a:ea typeface="HGP教科書体" panose="02020600000000000000" pitchFamily="18" charset="-128"/>
              </a:rPr>
              <a:t>9:00</a:t>
            </a:r>
            <a:r>
              <a:rPr lang="ja-JP" altLang="en-US" b="1" dirty="0">
                <a:latin typeface="HGP教科書体" panose="02020600000000000000" pitchFamily="18" charset="-128"/>
                <a:ea typeface="HGP教科書体" panose="02020600000000000000" pitchFamily="18" charset="-128"/>
              </a:rPr>
              <a:t>～</a:t>
            </a:r>
            <a:r>
              <a:rPr lang="en-US" altLang="ja-JP" b="1" dirty="0">
                <a:latin typeface="HGP教科書体" panose="02020600000000000000" pitchFamily="18" charset="-128"/>
                <a:ea typeface="HGP教科書体" panose="02020600000000000000" pitchFamily="18" charset="-128"/>
              </a:rPr>
              <a:t>16:00</a:t>
            </a:r>
            <a:r>
              <a:rPr lang="ja-JP" altLang="en-US" b="1" dirty="0">
                <a:latin typeface="HGP教科書体" panose="02020600000000000000" pitchFamily="18" charset="-128"/>
                <a:ea typeface="HGP教科書体" panose="02020600000000000000" pitchFamily="18" charset="-128"/>
              </a:rPr>
              <a:t>　</a:t>
            </a:r>
            <a:r>
              <a:rPr lang="en-US" altLang="ja-JP" b="1" dirty="0">
                <a:latin typeface="HGP教科書体" panose="02020600000000000000" pitchFamily="18" charset="-128"/>
                <a:ea typeface="HGP教科書体" panose="02020600000000000000" pitchFamily="18" charset="-128"/>
              </a:rPr>
              <a:t>(</a:t>
            </a:r>
            <a:r>
              <a:rPr lang="ja-JP" altLang="en-US" b="1" dirty="0">
                <a:latin typeface="HGP教科書体" panose="02020600000000000000" pitchFamily="18" charset="-128"/>
                <a:ea typeface="HGP教科書体" panose="02020600000000000000" pitchFamily="18" charset="-128"/>
              </a:rPr>
              <a:t>不定期で土曜も営業あり</a:t>
            </a:r>
            <a:r>
              <a:rPr lang="en-US" altLang="ja-JP" b="1" dirty="0">
                <a:latin typeface="HGP教科書体" panose="02020600000000000000" pitchFamily="18" charset="-128"/>
                <a:ea typeface="HGP教科書体" panose="02020600000000000000" pitchFamily="18" charset="-128"/>
              </a:rPr>
              <a:t>)</a:t>
            </a:r>
          </a:p>
          <a:p>
            <a:pPr algn="l"/>
            <a:r>
              <a:rPr lang="ja-JP" altLang="en-US" b="1" dirty="0">
                <a:latin typeface="HGP教科書体" panose="02020600000000000000" pitchFamily="18" charset="-128"/>
                <a:ea typeface="HGP教科書体" panose="02020600000000000000" pitchFamily="18" charset="-128"/>
              </a:rPr>
              <a:t>　　　　希望者には事業所バスによる送迎サービスあり</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　　　　定員は２０名だが</a:t>
            </a:r>
            <a:r>
              <a:rPr lang="en-US" altLang="ja-JP" b="1" dirty="0">
                <a:latin typeface="HGP教科書体" panose="02020600000000000000" pitchFamily="18" charset="-128"/>
                <a:ea typeface="HGP教科書体" panose="02020600000000000000" pitchFamily="18" charset="-128"/>
              </a:rPr>
              <a:t>1</a:t>
            </a:r>
            <a:r>
              <a:rPr lang="ja-JP" altLang="en-US" b="1" dirty="0">
                <a:latin typeface="HGP教科書体" panose="02020600000000000000" pitchFamily="18" charset="-128"/>
                <a:ea typeface="HGP教科書体" panose="02020600000000000000" pitchFamily="18" charset="-128"/>
              </a:rPr>
              <a:t>日平均１３名の利用で空きあり</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昼   食：事業所が仲介する弁当（１食３５０円）</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作業内容：しいたけ栽培・軽作業（箱おり、段ボール）　</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工　賃：１日</a:t>
            </a:r>
            <a:r>
              <a:rPr lang="en-US" altLang="ja-JP" b="1" dirty="0">
                <a:latin typeface="HGP教科書体" panose="02020600000000000000" pitchFamily="18" charset="-128"/>
                <a:ea typeface="HGP教科書体" panose="02020600000000000000" pitchFamily="18" charset="-128"/>
              </a:rPr>
              <a:t>650</a:t>
            </a:r>
            <a:r>
              <a:rPr lang="ja-JP" altLang="en-US" b="1" dirty="0">
                <a:latin typeface="HGP教科書体" panose="02020600000000000000" pitchFamily="18" charset="-128"/>
                <a:ea typeface="HGP教科書体" panose="02020600000000000000" pitchFamily="18" charset="-128"/>
              </a:rPr>
              <a:t>円で、フル（</a:t>
            </a:r>
            <a:r>
              <a:rPr lang="en-US" altLang="ja-JP" b="1" dirty="0">
                <a:latin typeface="HGP教科書体" panose="02020600000000000000" pitchFamily="18" charset="-128"/>
                <a:ea typeface="HGP教科書体" panose="02020600000000000000" pitchFamily="18" charset="-128"/>
              </a:rPr>
              <a:t>23</a:t>
            </a:r>
            <a:r>
              <a:rPr lang="ja-JP" altLang="en-US" b="1" dirty="0">
                <a:latin typeface="HGP教科書体" panose="02020600000000000000" pitchFamily="18" charset="-128"/>
                <a:ea typeface="HGP教科書体" panose="02020600000000000000" pitchFamily="18" charset="-128"/>
              </a:rPr>
              <a:t>日／月）で通うと給料は</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　　　　</a:t>
            </a:r>
            <a:r>
              <a:rPr lang="en-US" altLang="ja-JP" b="1" dirty="0">
                <a:latin typeface="HGP教科書体" panose="02020600000000000000" pitchFamily="18" charset="-128"/>
                <a:ea typeface="HGP教科書体" panose="02020600000000000000" pitchFamily="18" charset="-128"/>
              </a:rPr>
              <a:t>15.000</a:t>
            </a:r>
            <a:r>
              <a:rPr lang="ja-JP" altLang="en-US" b="1" dirty="0">
                <a:latin typeface="HGP教科書体" panose="02020600000000000000" pitchFamily="18" charset="-128"/>
                <a:ea typeface="HGP教科書体" panose="02020600000000000000" pitchFamily="18" charset="-128"/>
              </a:rPr>
              <a:t>円</a:t>
            </a:r>
            <a:r>
              <a:rPr lang="en-US" altLang="ja-JP" b="1" dirty="0">
                <a:latin typeface="HGP教科書体" panose="02020600000000000000" pitchFamily="18" charset="-128"/>
                <a:ea typeface="HGP教科書体" panose="02020600000000000000" pitchFamily="18" charset="-128"/>
              </a:rPr>
              <a:t>/</a:t>
            </a:r>
            <a:r>
              <a:rPr lang="ja-JP" altLang="en-US" b="1" dirty="0">
                <a:latin typeface="HGP教科書体" panose="02020600000000000000" pitchFamily="18" charset="-128"/>
                <a:ea typeface="HGP教科書体" panose="02020600000000000000" pitchFamily="18" charset="-128"/>
              </a:rPr>
              <a:t>月</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行　事：年間４回（花見・キャンプ・旅行・忘年会）</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　　　　費用は自己負担</a:t>
            </a:r>
            <a:endParaRPr lang="en-US" altLang="ja-JP" b="1" dirty="0">
              <a:latin typeface="HGP教科書体" panose="02020600000000000000" pitchFamily="18" charset="-128"/>
              <a:ea typeface="HGP教科書体" panose="02020600000000000000" pitchFamily="18" charset="-128"/>
            </a:endParaRPr>
          </a:p>
          <a:p>
            <a:pPr algn="l"/>
            <a:r>
              <a:rPr lang="ja-JP" altLang="en-US" b="1" dirty="0">
                <a:latin typeface="HGP教科書体" panose="02020600000000000000" pitchFamily="18" charset="-128"/>
                <a:ea typeface="HGP教科書体" panose="02020600000000000000" pitchFamily="18" charset="-128"/>
              </a:rPr>
              <a:t>その他</a:t>
            </a:r>
            <a:r>
              <a:rPr lang="ja-JP" altLang="en-US" b="1" dirty="0">
                <a:solidFill>
                  <a:srgbClr val="FF0000"/>
                </a:solidFill>
                <a:latin typeface="HGP教科書体" panose="02020600000000000000" pitchFamily="18" charset="-128"/>
                <a:ea typeface="HGP教科書体" panose="02020600000000000000" pitchFamily="18" charset="-128"/>
              </a:rPr>
              <a:t>：事業所の法人系列で運営しているグループホームが市内　　</a:t>
            </a:r>
            <a:endParaRPr lang="en-US" altLang="ja-JP" b="1" dirty="0">
              <a:solidFill>
                <a:srgbClr val="FF0000"/>
              </a:solidFill>
              <a:latin typeface="HGP教科書体" panose="02020600000000000000" pitchFamily="18" charset="-128"/>
              <a:ea typeface="HGP教科書体" panose="02020600000000000000" pitchFamily="18" charset="-128"/>
            </a:endParaRPr>
          </a:p>
          <a:p>
            <a:pPr algn="l"/>
            <a:r>
              <a:rPr lang="ja-JP" altLang="en-US" b="1" dirty="0">
                <a:solidFill>
                  <a:srgbClr val="FF0000"/>
                </a:solidFill>
                <a:latin typeface="HGP教科書体" panose="02020600000000000000" pitchFamily="18" charset="-128"/>
                <a:ea typeface="HGP教科書体" panose="02020600000000000000" pitchFamily="18" charset="-128"/>
              </a:rPr>
              <a:t>　　　    に</a:t>
            </a:r>
            <a:r>
              <a:rPr lang="en-US" altLang="ja-JP" b="1" dirty="0">
                <a:solidFill>
                  <a:srgbClr val="FF0000"/>
                </a:solidFill>
                <a:latin typeface="HGP教科書体" panose="02020600000000000000" pitchFamily="18" charset="-128"/>
                <a:ea typeface="HGP教科書体" panose="02020600000000000000" pitchFamily="18" charset="-128"/>
              </a:rPr>
              <a:t>2</a:t>
            </a:r>
            <a:r>
              <a:rPr lang="ja-JP" altLang="en-US" b="1" dirty="0">
                <a:solidFill>
                  <a:srgbClr val="FF0000"/>
                </a:solidFill>
                <a:latin typeface="HGP教科書体" panose="02020600000000000000" pitchFamily="18" charset="-128"/>
                <a:ea typeface="HGP教科書体" panose="02020600000000000000" pitchFamily="18" charset="-128"/>
              </a:rPr>
              <a:t>か所ある。満室であるが、体験実習できる部屋の空きは　</a:t>
            </a:r>
            <a:endParaRPr lang="en-US" altLang="ja-JP" b="1" dirty="0">
              <a:solidFill>
                <a:srgbClr val="FF0000"/>
              </a:solidFill>
              <a:latin typeface="HGP教科書体" panose="02020600000000000000" pitchFamily="18" charset="-128"/>
              <a:ea typeface="HGP教科書体" panose="02020600000000000000" pitchFamily="18" charset="-128"/>
            </a:endParaRPr>
          </a:p>
          <a:p>
            <a:pPr algn="l"/>
            <a:r>
              <a:rPr lang="ja-JP" altLang="en-US" b="1" dirty="0">
                <a:solidFill>
                  <a:srgbClr val="FF0000"/>
                </a:solidFill>
                <a:latin typeface="HGP教科書体" panose="02020600000000000000" pitchFamily="18" charset="-128"/>
                <a:ea typeface="HGP教科書体" panose="02020600000000000000" pitchFamily="18" charset="-128"/>
              </a:rPr>
              <a:t>　　　  　ある。</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35</a:t>
            </a:fld>
            <a:endParaRPr kumimoji="1" lang="ja-JP" altLang="en-US"/>
          </a:p>
        </p:txBody>
      </p:sp>
    </p:spTree>
    <p:extLst>
      <p:ext uri="{BB962C8B-B14F-4D97-AF65-F5344CB8AC3E}">
        <p14:creationId xmlns:p14="http://schemas.microsoft.com/office/powerpoint/2010/main" val="12535620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09490" y="3868615"/>
            <a:ext cx="8440616" cy="26728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628650" y="365127"/>
            <a:ext cx="7886700" cy="1083846"/>
          </a:xfrm>
        </p:spPr>
        <p:txBody>
          <a:bodyPr>
            <a:normAutofit/>
          </a:bodyPr>
          <a:lstStyle/>
          <a:p>
            <a:r>
              <a:rPr lang="ja-JP" altLang="en-US" sz="3600" dirty="0">
                <a:highlight>
                  <a:srgbClr val="FFFF00"/>
                </a:highlight>
                <a:latin typeface="HGP教科書体" panose="02020600000000000000" pitchFamily="18" charset="-128"/>
                <a:ea typeface="HGP教科書体" panose="02020600000000000000" pitchFamily="18" charset="-128"/>
              </a:rPr>
              <a:t>居宅介護事業所「あさがお」 について</a:t>
            </a:r>
          </a:p>
        </p:txBody>
      </p:sp>
      <p:sp>
        <p:nvSpPr>
          <p:cNvPr id="3" name="コンテンツ プレースホルダー 2"/>
          <p:cNvSpPr>
            <a:spLocks noGrp="1"/>
          </p:cNvSpPr>
          <p:nvPr>
            <p:ph idx="1"/>
          </p:nvPr>
        </p:nvSpPr>
        <p:spPr>
          <a:xfrm>
            <a:off x="300037" y="1934250"/>
            <a:ext cx="8543925" cy="3355202"/>
          </a:xfrm>
        </p:spPr>
        <p:txBody>
          <a:bodyPr>
            <a:normAutofit/>
          </a:bodyPr>
          <a:lstStyle/>
          <a:p>
            <a:r>
              <a:rPr lang="ja-JP" altLang="en-US" sz="2700" dirty="0">
                <a:latin typeface="HGP教科書体" panose="02020600000000000000" pitchFamily="18" charset="-128"/>
                <a:ea typeface="HGP教科書体" panose="02020600000000000000" pitchFamily="18" charset="-128"/>
              </a:rPr>
              <a:t>この地域の障がい者対応可能な居宅介護事業所は「あ</a:t>
            </a:r>
            <a:endParaRPr lang="en-US" altLang="ja-JP" sz="2700" dirty="0">
              <a:latin typeface="HGP教科書体" panose="02020600000000000000" pitchFamily="18" charset="-128"/>
              <a:ea typeface="HGP教科書体" panose="02020600000000000000" pitchFamily="18" charset="-128"/>
            </a:endParaRPr>
          </a:p>
          <a:p>
            <a:pPr marL="0" indent="0">
              <a:buNone/>
            </a:pPr>
            <a:r>
              <a:rPr lang="ja-JP" altLang="en-US" sz="2700" dirty="0">
                <a:latin typeface="HGP教科書体" panose="02020600000000000000" pitchFamily="18" charset="-128"/>
                <a:ea typeface="HGP教科書体" panose="02020600000000000000" pitchFamily="18" charset="-128"/>
              </a:rPr>
              <a:t>　さがお」しかない。</a:t>
            </a:r>
            <a:endParaRPr lang="en-US" altLang="ja-JP" sz="2700" dirty="0">
              <a:latin typeface="HGP教科書体" panose="02020600000000000000" pitchFamily="18" charset="-128"/>
              <a:ea typeface="HGP教科書体" panose="02020600000000000000" pitchFamily="18" charset="-128"/>
            </a:endParaRPr>
          </a:p>
          <a:p>
            <a:r>
              <a:rPr lang="ja-JP" altLang="en-US" sz="2700" dirty="0">
                <a:latin typeface="HGP教科書体" panose="02020600000000000000" pitchFamily="18" charset="-128"/>
                <a:ea typeface="HGP教科書体" panose="02020600000000000000" pitchFamily="18" charset="-128"/>
              </a:rPr>
              <a:t>居宅以外にも移動支援サービスも提供している</a:t>
            </a:r>
            <a:endParaRPr lang="en-US" altLang="ja-JP" sz="2700" dirty="0">
              <a:latin typeface="HGP教科書体" panose="02020600000000000000" pitchFamily="18" charset="-128"/>
              <a:ea typeface="HGP教科書体" panose="02020600000000000000" pitchFamily="18" charset="-128"/>
            </a:endParaRPr>
          </a:p>
          <a:p>
            <a:pPr marL="0" indent="0">
              <a:buNone/>
            </a:pPr>
            <a:r>
              <a:rPr lang="ja-JP" altLang="en-US" sz="2600" dirty="0">
                <a:latin typeface="HGP教科書体" panose="02020600000000000000" pitchFamily="18" charset="-128"/>
                <a:ea typeface="HGP教科書体" panose="02020600000000000000" pitchFamily="18" charset="-128"/>
              </a:rPr>
              <a:t>（利用できるのは月１回程度、１キロ３０円の送迎費あり）</a:t>
            </a:r>
            <a:endParaRPr lang="en-US" altLang="ja-JP" sz="2600" dirty="0">
              <a:latin typeface="HGP教科書体" panose="02020600000000000000" pitchFamily="18" charset="-128"/>
              <a:ea typeface="HGP教科書体" panose="02020600000000000000" pitchFamily="18" charset="-128"/>
            </a:endParaRPr>
          </a:p>
          <a:p>
            <a:pPr marL="0" indent="0">
              <a:buNone/>
            </a:pPr>
            <a:endParaRPr lang="en-US" altLang="ja-JP" sz="900" dirty="0">
              <a:latin typeface="HGP教科書体" panose="02020600000000000000" pitchFamily="18" charset="-128"/>
              <a:ea typeface="HGP教科書体" panose="02020600000000000000" pitchFamily="18" charset="-128"/>
            </a:endParaRPr>
          </a:p>
          <a:p>
            <a:r>
              <a:rPr lang="ja-JP" altLang="en-US" sz="2700" b="1" dirty="0">
                <a:solidFill>
                  <a:srgbClr val="0070C0"/>
                </a:solidFill>
                <a:latin typeface="HGP教科書体" panose="02020600000000000000" pitchFamily="18" charset="-128"/>
                <a:ea typeface="HGP教科書体" panose="02020600000000000000" pitchFamily="18" charset="-128"/>
              </a:rPr>
              <a:t>ヘルパー不足で週に２回の</a:t>
            </a:r>
            <a:r>
              <a:rPr lang="en-US" altLang="ja-JP" sz="2700" b="1" dirty="0">
                <a:solidFill>
                  <a:srgbClr val="0070C0"/>
                </a:solidFill>
                <a:latin typeface="HGP教科書体" panose="02020600000000000000" pitchFamily="18" charset="-128"/>
                <a:ea typeface="HGP教科書体" panose="02020600000000000000" pitchFamily="18" charset="-128"/>
              </a:rPr>
              <a:t>1</a:t>
            </a:r>
            <a:r>
              <a:rPr lang="ja-JP" altLang="en-US" sz="2700" b="1" dirty="0">
                <a:solidFill>
                  <a:srgbClr val="0070C0"/>
                </a:solidFill>
                <a:latin typeface="HGP教科書体" panose="02020600000000000000" pitchFamily="18" charset="-128"/>
                <a:ea typeface="HGP教科書体" panose="02020600000000000000" pitchFamily="18" charset="-128"/>
              </a:rPr>
              <a:t>時間しか入れないのが現状。</a:t>
            </a:r>
            <a:endParaRPr lang="en-US" altLang="ja-JP" sz="2700" b="1" dirty="0">
              <a:solidFill>
                <a:srgbClr val="0070C0"/>
              </a:solidFill>
              <a:latin typeface="HGP教科書体" panose="02020600000000000000" pitchFamily="18" charset="-128"/>
              <a:ea typeface="HGP教科書体" panose="02020600000000000000" pitchFamily="18" charset="-128"/>
            </a:endParaRPr>
          </a:p>
          <a:p>
            <a:pPr marL="0" indent="0">
              <a:buNone/>
            </a:pPr>
            <a:r>
              <a:rPr lang="ja-JP" altLang="en-US" sz="2700" dirty="0">
                <a:solidFill>
                  <a:srgbClr val="0070C0"/>
                </a:solidFill>
                <a:latin typeface="HGP教科書体" panose="02020600000000000000" pitchFamily="18" charset="-128"/>
                <a:ea typeface="HGP教科書体" panose="02020600000000000000" pitchFamily="18" charset="-128"/>
              </a:rPr>
              <a:t>　</a:t>
            </a:r>
            <a:r>
              <a:rPr lang="ja-JP" altLang="en-US" sz="2700" dirty="0">
                <a:latin typeface="HGP教科書体" panose="02020600000000000000" pitchFamily="18" charset="-128"/>
                <a:ea typeface="HGP教科書体" panose="02020600000000000000" pitchFamily="18" charset="-128"/>
              </a:rPr>
              <a:t>可能な日時：</a:t>
            </a:r>
            <a:r>
              <a:rPr lang="ja-JP" altLang="en-US" sz="2700" b="1" u="sng" dirty="0">
                <a:solidFill>
                  <a:srgbClr val="0070C0"/>
                </a:solidFill>
                <a:latin typeface="HGP教科書体" panose="02020600000000000000" pitchFamily="18" charset="-128"/>
                <a:ea typeface="HGP教科書体" panose="02020600000000000000" pitchFamily="18" charset="-128"/>
              </a:rPr>
              <a:t>火曜・木曜の</a:t>
            </a:r>
            <a:r>
              <a:rPr lang="en-US" altLang="ja-JP" sz="2700" b="1" u="sng" dirty="0">
                <a:solidFill>
                  <a:srgbClr val="0070C0"/>
                </a:solidFill>
                <a:latin typeface="HGP教科書体" panose="02020600000000000000" pitchFamily="18" charset="-128"/>
                <a:ea typeface="HGP教科書体" panose="02020600000000000000" pitchFamily="18" charset="-128"/>
              </a:rPr>
              <a:t>13</a:t>
            </a:r>
            <a:r>
              <a:rPr lang="ja-JP" altLang="en-US" sz="2700" b="1" u="sng" dirty="0">
                <a:solidFill>
                  <a:srgbClr val="0070C0"/>
                </a:solidFill>
                <a:latin typeface="HGP教科書体" panose="02020600000000000000" pitchFamily="18" charset="-128"/>
                <a:ea typeface="HGP教科書体" panose="02020600000000000000" pitchFamily="18" charset="-128"/>
              </a:rPr>
              <a:t>時～</a:t>
            </a:r>
            <a:r>
              <a:rPr lang="en-US" altLang="ja-JP" sz="2700" b="1" u="sng" dirty="0">
                <a:solidFill>
                  <a:srgbClr val="0070C0"/>
                </a:solidFill>
                <a:latin typeface="HGP教科書体" panose="02020600000000000000" pitchFamily="18" charset="-128"/>
                <a:ea typeface="HGP教科書体" panose="02020600000000000000" pitchFamily="18" charset="-128"/>
              </a:rPr>
              <a:t>19</a:t>
            </a:r>
            <a:r>
              <a:rPr lang="ja-JP" altLang="en-US" sz="2700" b="1" u="sng" dirty="0">
                <a:solidFill>
                  <a:srgbClr val="0070C0"/>
                </a:solidFill>
                <a:latin typeface="HGP教科書体" panose="02020600000000000000" pitchFamily="18" charset="-128"/>
                <a:ea typeface="HGP教科書体" panose="02020600000000000000" pitchFamily="18" charset="-128"/>
              </a:rPr>
              <a:t>時の間の</a:t>
            </a:r>
            <a:r>
              <a:rPr lang="en-US" altLang="ja-JP" sz="2700" b="1" u="sng" dirty="0">
                <a:solidFill>
                  <a:srgbClr val="0070C0"/>
                </a:solidFill>
                <a:latin typeface="HGP教科書体" panose="02020600000000000000" pitchFamily="18" charset="-128"/>
                <a:ea typeface="HGP教科書体" panose="02020600000000000000" pitchFamily="18" charset="-128"/>
              </a:rPr>
              <a:t>1</a:t>
            </a:r>
            <a:r>
              <a:rPr lang="ja-JP" altLang="en-US" sz="2700" b="1" u="sng" dirty="0">
                <a:solidFill>
                  <a:srgbClr val="0070C0"/>
                </a:solidFill>
                <a:latin typeface="HGP教科書体" panose="02020600000000000000" pitchFamily="18" charset="-128"/>
                <a:ea typeface="HGP教科書体" panose="02020600000000000000" pitchFamily="18" charset="-128"/>
              </a:rPr>
              <a:t>時間</a:t>
            </a:r>
            <a:endParaRPr lang="en-US" altLang="ja-JP" sz="2700" b="1" u="sng" dirty="0">
              <a:solidFill>
                <a:srgbClr val="0070C0"/>
              </a:solidFill>
              <a:latin typeface="HGP教科書体" panose="02020600000000000000" pitchFamily="18" charset="-128"/>
              <a:ea typeface="HGP教科書体" panose="02020600000000000000" pitchFamily="18" charset="-128"/>
            </a:endParaRPr>
          </a:p>
          <a:p>
            <a:pPr marL="0" indent="0">
              <a:buNone/>
            </a:pPr>
            <a:endParaRPr lang="en-US" altLang="ja-JP" sz="27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36</a:t>
            </a:fld>
            <a:endParaRPr kumimoji="1" lang="ja-JP" altLang="en-US"/>
          </a:p>
        </p:txBody>
      </p:sp>
      <p:sp>
        <p:nvSpPr>
          <p:cNvPr id="5" name="角丸四角形吹き出し 4"/>
          <p:cNvSpPr/>
          <p:nvPr/>
        </p:nvSpPr>
        <p:spPr>
          <a:xfrm>
            <a:off x="1999370" y="5448449"/>
            <a:ext cx="6515980" cy="924951"/>
          </a:xfrm>
          <a:prstGeom prst="wedgeRoundRectCallout">
            <a:avLst>
              <a:gd name="adj1" fmla="val -35578"/>
              <a:gd name="adj2" fmla="val -71860"/>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FF0000"/>
                </a:solidFill>
                <a:latin typeface="HGP教科書体" panose="02020600000000000000" pitchFamily="18" charset="-128"/>
                <a:ea typeface="HGP教科書体" panose="02020600000000000000" pitchFamily="18" charset="-128"/>
              </a:rPr>
              <a:t>ここの箇所に関しては調整業務の際に出していただければと思います。</a:t>
            </a:r>
            <a:endParaRPr kumimoji="1" lang="ja-JP" altLang="en-US" sz="2400" b="1" dirty="0">
              <a:solidFill>
                <a:srgbClr val="FF0000"/>
              </a:solidFill>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1028802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365126"/>
            <a:ext cx="7783829" cy="1325563"/>
          </a:xfrm>
        </p:spPr>
        <p:txBody>
          <a:bodyPr>
            <a:normAutofit/>
          </a:bodyPr>
          <a:lstStyle/>
          <a:p>
            <a:r>
              <a:rPr kumimoji="1" lang="ja-JP" altLang="en-US" sz="3600" dirty="0">
                <a:highlight>
                  <a:srgbClr val="FFFF00"/>
                </a:highlight>
                <a:latin typeface="HGP教科書体" panose="02020600000000000000" pitchFamily="18" charset="-128"/>
                <a:ea typeface="HGP教科書体" panose="02020600000000000000" pitchFamily="18" charset="-128"/>
              </a:rPr>
              <a:t>県二さんの主訴について</a:t>
            </a:r>
          </a:p>
        </p:txBody>
      </p:sp>
      <p:sp>
        <p:nvSpPr>
          <p:cNvPr id="3" name="コンテンツ プレースホルダー 2"/>
          <p:cNvSpPr>
            <a:spLocks noGrp="1"/>
          </p:cNvSpPr>
          <p:nvPr>
            <p:ph idx="1"/>
          </p:nvPr>
        </p:nvSpPr>
        <p:spPr>
          <a:xfrm>
            <a:off x="628650" y="1983545"/>
            <a:ext cx="7886700" cy="4193417"/>
          </a:xfrm>
        </p:spPr>
        <p:txBody>
          <a:bodyPr>
            <a:normAutofit/>
          </a:bodyPr>
          <a:lstStyle/>
          <a:p>
            <a:pPr marL="0" indent="0">
              <a:buNone/>
            </a:pPr>
            <a:r>
              <a:rPr kumimoji="1" lang="ja-JP" altLang="en-US" dirty="0">
                <a:latin typeface="HGP教科書体" panose="02020600000000000000" pitchFamily="18" charset="-128"/>
                <a:ea typeface="HGP教科書体" panose="02020600000000000000" pitchFamily="18" charset="-128"/>
              </a:rPr>
              <a:t>兄からの相談を受けたあと、相談支援専門員と県二</a:t>
            </a:r>
            <a:endParaRPr kumimoji="1"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さんとの初回面談（自宅訪問）で聞かれたことばが</a:t>
            </a:r>
            <a:endParaRPr kumimoji="1"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県二さんの主訴となります。</a:t>
            </a:r>
            <a:endParaRPr kumimoji="1" lang="en-US" altLang="ja-JP" dirty="0">
              <a:latin typeface="HGP教科書体" panose="02020600000000000000" pitchFamily="18" charset="-128"/>
              <a:ea typeface="HGP教科書体" panose="02020600000000000000" pitchFamily="18" charset="-128"/>
            </a:endParaRPr>
          </a:p>
          <a:p>
            <a:pPr marL="0" indent="0">
              <a:buNone/>
            </a:pPr>
            <a:r>
              <a:rPr lang="ja-JP" altLang="en-US" dirty="0">
                <a:solidFill>
                  <a:srgbClr val="FF0000"/>
                </a:solidFill>
                <a:latin typeface="HGP教科書体" panose="02020600000000000000" pitchFamily="18" charset="-128"/>
                <a:ea typeface="HGP教科書体" panose="02020600000000000000" pitchFamily="18" charset="-128"/>
              </a:rPr>
              <a:t>主訴の背景にあるニーズや想いについては各</a:t>
            </a:r>
            <a:r>
              <a:rPr lang="en-US" altLang="ja-JP" dirty="0">
                <a:solidFill>
                  <a:srgbClr val="FF0000"/>
                </a:solidFill>
                <a:latin typeface="HGP教科書体" panose="02020600000000000000" pitchFamily="18" charset="-128"/>
                <a:ea typeface="HGP教科書体" panose="02020600000000000000" pitchFamily="18" charset="-128"/>
              </a:rPr>
              <a:t>G</a:t>
            </a:r>
            <a:r>
              <a:rPr lang="ja-JP" altLang="en-US" dirty="0">
                <a:solidFill>
                  <a:srgbClr val="FF0000"/>
                </a:solidFill>
                <a:latin typeface="HGP教科書体" panose="02020600000000000000" pitchFamily="18" charset="-128"/>
                <a:ea typeface="HGP教科書体" panose="02020600000000000000" pitchFamily="18" charset="-128"/>
              </a:rPr>
              <a:t>の</a:t>
            </a:r>
            <a:r>
              <a:rPr lang="en-US" altLang="ja-JP" dirty="0">
                <a:solidFill>
                  <a:srgbClr val="FF0000"/>
                </a:solidFill>
                <a:latin typeface="HGP教科書体" panose="02020600000000000000" pitchFamily="18" charset="-128"/>
                <a:ea typeface="HGP教科書体" panose="02020600000000000000" pitchFamily="18" charset="-128"/>
              </a:rPr>
              <a:t>FT</a:t>
            </a:r>
          </a:p>
          <a:p>
            <a:pPr marL="0" indent="0">
              <a:buNone/>
            </a:pPr>
            <a:r>
              <a:rPr lang="ja-JP" altLang="en-US" dirty="0">
                <a:solidFill>
                  <a:srgbClr val="FF0000"/>
                </a:solidFill>
                <a:latin typeface="HGP教科書体" panose="02020600000000000000" pitchFamily="18" charset="-128"/>
                <a:ea typeface="HGP教科書体" panose="02020600000000000000" pitchFamily="18" charset="-128"/>
              </a:rPr>
              <a:t>同士で打ち合わせし、考えをまとめてください。</a:t>
            </a:r>
            <a:endParaRPr lang="en-US" altLang="ja-JP" dirty="0">
              <a:solidFill>
                <a:srgbClr val="FF0000"/>
              </a:solidFill>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各</a:t>
            </a:r>
            <a:r>
              <a:rPr lang="en-US" altLang="ja-JP" dirty="0">
                <a:latin typeface="HGP教科書体" panose="02020600000000000000" pitchFamily="18" charset="-128"/>
                <a:ea typeface="HGP教科書体" panose="02020600000000000000" pitchFamily="18" charset="-128"/>
              </a:rPr>
              <a:t>G</a:t>
            </a:r>
            <a:r>
              <a:rPr lang="ja-JP" altLang="en-US" dirty="0">
                <a:latin typeface="HGP教科書体" panose="02020600000000000000" pitchFamily="18" charset="-128"/>
                <a:ea typeface="HGP教科書体" panose="02020600000000000000" pitchFamily="18" charset="-128"/>
              </a:rPr>
              <a:t>の</a:t>
            </a:r>
            <a:r>
              <a:rPr lang="en-US" altLang="ja-JP" dirty="0">
                <a:latin typeface="HGP教科書体" panose="02020600000000000000" pitchFamily="18" charset="-128"/>
                <a:ea typeface="HGP教科書体" panose="02020600000000000000" pitchFamily="18" charset="-128"/>
              </a:rPr>
              <a:t>FT</a:t>
            </a:r>
            <a:r>
              <a:rPr lang="ja-JP" altLang="en-US" dirty="0">
                <a:latin typeface="HGP教科書体" panose="02020600000000000000" pitchFamily="18" charset="-128"/>
                <a:ea typeface="HGP教科書体" panose="02020600000000000000" pitchFamily="18" charset="-128"/>
              </a:rPr>
              <a:t>さんで設定した真のニーズに、受講生自身</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の気付きにつながるようグループワークを進めてください。</a:t>
            </a:r>
            <a:endParaRPr lang="en-US" altLang="ja-JP" dirty="0">
              <a:latin typeface="HGP教科書体" panose="02020600000000000000" pitchFamily="18" charset="-128"/>
              <a:ea typeface="HGP教科書体" panose="02020600000000000000" pitchFamily="18" charset="-128"/>
            </a:endParaRPr>
          </a:p>
          <a:p>
            <a:pPr marL="0" indent="0">
              <a:buNone/>
            </a:pPr>
            <a:endParaRPr lang="en-US" altLang="ja-JP"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37</a:t>
            </a:fld>
            <a:endParaRPr kumimoji="1" lang="ja-JP" altLang="en-US"/>
          </a:p>
        </p:txBody>
      </p:sp>
    </p:spTree>
    <p:extLst>
      <p:ext uri="{BB962C8B-B14F-4D97-AF65-F5344CB8AC3E}">
        <p14:creationId xmlns:p14="http://schemas.microsoft.com/office/powerpoint/2010/main" val="2137291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12875"/>
            <a:ext cx="7886700" cy="827948"/>
          </a:xfrm>
        </p:spPr>
        <p:txBody>
          <a:bodyPr>
            <a:normAutofit/>
          </a:bodyPr>
          <a:lstStyle/>
          <a:p>
            <a:r>
              <a:rPr kumimoji="1" lang="ja-JP" altLang="en-US" sz="4000" dirty="0">
                <a:highlight>
                  <a:srgbClr val="FFFF00"/>
                </a:highlight>
                <a:latin typeface="HGP教科書体" panose="02020600000000000000" pitchFamily="18" charset="-128"/>
                <a:ea typeface="HGP教科書体" panose="02020600000000000000" pitchFamily="18" charset="-128"/>
              </a:rPr>
              <a:t>県二さんの主訴</a:t>
            </a:r>
            <a:r>
              <a:rPr kumimoji="1" lang="ja-JP" altLang="en-US" sz="3600" dirty="0">
                <a:highlight>
                  <a:srgbClr val="FFFF00"/>
                </a:highlight>
                <a:latin typeface="HGP教科書体" panose="02020600000000000000" pitchFamily="18" charset="-128"/>
                <a:ea typeface="HGP教科書体" panose="02020600000000000000" pitchFamily="18" charset="-128"/>
              </a:rPr>
              <a:t>（初回面談事例から）</a:t>
            </a:r>
          </a:p>
        </p:txBody>
      </p:sp>
      <p:sp>
        <p:nvSpPr>
          <p:cNvPr id="3" name="コンテンツ プレースホルダー 2"/>
          <p:cNvSpPr>
            <a:spLocks noGrp="1"/>
          </p:cNvSpPr>
          <p:nvPr>
            <p:ph idx="1"/>
          </p:nvPr>
        </p:nvSpPr>
        <p:spPr>
          <a:xfrm>
            <a:off x="628650" y="1140822"/>
            <a:ext cx="7886700" cy="4418047"/>
          </a:xfrm>
        </p:spPr>
        <p:txBody>
          <a:bodyPr>
            <a:normAutofit lnSpcReduction="10000"/>
          </a:bodyPr>
          <a:lstStyle/>
          <a:p>
            <a:pPr marL="514350" indent="-514350">
              <a:buFont typeface="+mj-ea"/>
              <a:buAutoNum type="circleNumDbPlain"/>
            </a:pPr>
            <a:endParaRPr lang="en-US" altLang="ja-JP" dirty="0">
              <a:latin typeface="HG丸ｺﾞｼｯｸM-PRO" panose="020F0600000000000000" pitchFamily="50" charset="-128"/>
              <a:ea typeface="HG丸ｺﾞｼｯｸM-PRO" panose="020F0600000000000000" pitchFamily="50" charset="-128"/>
            </a:endParaRPr>
          </a:p>
          <a:p>
            <a:pPr marL="514350" indent="-514350">
              <a:buFont typeface="+mj-ea"/>
              <a:buAutoNum type="circleNumDbPlain"/>
            </a:pPr>
            <a:r>
              <a:rPr lang="ja-JP" altLang="en-US" dirty="0">
                <a:latin typeface="HGP教科書体" panose="02020600000000000000" pitchFamily="18" charset="-128"/>
                <a:ea typeface="HGP教科書体" panose="02020600000000000000" pitchFamily="18" charset="-128"/>
              </a:rPr>
              <a:t>グループホームではなく、今後も実家で生活をしたい。</a:t>
            </a:r>
            <a:endParaRPr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②  親が作ってくれていたようなご飯が食べたい。</a:t>
            </a:r>
            <a:endParaRPr kumimoji="1"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③  洗濯、掃除や入浴（湯沸かし）などは母や兄が</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やってくれていたのでどのようにすればいいかわから</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     ない。</a:t>
            </a:r>
            <a:endParaRPr kumimoji="1"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④  プラモやゲームを買いたい</a:t>
            </a:r>
            <a:endParaRPr lang="en-US" altLang="ja-JP" dirty="0">
              <a:latin typeface="HGP教科書体" panose="02020600000000000000" pitchFamily="18" charset="-128"/>
              <a:ea typeface="HGP教科書体" panose="02020600000000000000" pitchFamily="18" charset="-128"/>
            </a:endParaRPr>
          </a:p>
          <a:p>
            <a:pPr marL="0" indent="0">
              <a:buNone/>
            </a:pPr>
            <a:r>
              <a:rPr lang="ja-JP" altLang="en-US" dirty="0">
                <a:latin typeface="HGP教科書体" panose="02020600000000000000" pitchFamily="18" charset="-128"/>
                <a:ea typeface="HGP教科書体" panose="02020600000000000000" pitchFamily="18" charset="-128"/>
              </a:rPr>
              <a:t>⑤  独りで家にいるのはとてもさみしい</a:t>
            </a:r>
            <a:endParaRPr lang="en-US" altLang="ja-JP" dirty="0">
              <a:latin typeface="HGP教科書体" panose="02020600000000000000" pitchFamily="18" charset="-128"/>
              <a:ea typeface="HGP教科書体" panose="02020600000000000000" pitchFamily="18" charset="-128"/>
            </a:endParaRPr>
          </a:p>
          <a:p>
            <a:pPr marL="0" indent="0">
              <a:buNone/>
            </a:pPr>
            <a:r>
              <a:rPr kumimoji="1" lang="ja-JP" altLang="en-US" dirty="0">
                <a:latin typeface="HGP教科書体" panose="02020600000000000000" pitchFamily="18" charset="-128"/>
                <a:ea typeface="HGP教科書体" panose="02020600000000000000" pitchFamily="18" charset="-128"/>
              </a:rPr>
              <a:t>⑥  ひまわりに行きたい</a:t>
            </a: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38</a:t>
            </a:fld>
            <a:endParaRPr kumimoji="1" lang="ja-JP" altLang="en-US" dirty="0"/>
          </a:p>
        </p:txBody>
      </p:sp>
      <p:sp>
        <p:nvSpPr>
          <p:cNvPr id="5" name="テキスト ボックス 4"/>
          <p:cNvSpPr txBox="1"/>
          <p:nvPr/>
        </p:nvSpPr>
        <p:spPr>
          <a:xfrm>
            <a:off x="449011" y="5760393"/>
            <a:ext cx="8149589" cy="461665"/>
          </a:xfrm>
          <a:prstGeom prst="rect">
            <a:avLst/>
          </a:prstGeom>
          <a:noFill/>
        </p:spPr>
        <p:txBody>
          <a:bodyPr wrap="square" rtlCol="0">
            <a:spAutoFit/>
          </a:bodyPr>
          <a:lstStyle/>
          <a:p>
            <a:r>
              <a:rPr kumimoji="1" lang="ja-JP" altLang="en-US" sz="2400" u="sng" dirty="0">
                <a:latin typeface="HGP教科書体" panose="02020600000000000000" pitchFamily="18" charset="-128"/>
                <a:ea typeface="HGP教科書体" panose="02020600000000000000" pitchFamily="18" charset="-128"/>
              </a:rPr>
              <a:t>◆この６つを参考にしながら主訴から真のニーズを探っ　ていきます</a:t>
            </a:r>
            <a:r>
              <a:rPr kumimoji="1" lang="ja-JP" altLang="en-US" sz="2400" u="sng" dirty="0"/>
              <a:t>。</a:t>
            </a:r>
          </a:p>
        </p:txBody>
      </p:sp>
      <p:sp>
        <p:nvSpPr>
          <p:cNvPr id="7" name="正方形/長方形 6"/>
          <p:cNvSpPr/>
          <p:nvPr/>
        </p:nvSpPr>
        <p:spPr>
          <a:xfrm>
            <a:off x="532263" y="1140822"/>
            <a:ext cx="7983087" cy="5215529"/>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06179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7349" y="200567"/>
            <a:ext cx="7886700" cy="827948"/>
          </a:xfrm>
        </p:spPr>
        <p:txBody>
          <a:bodyPr>
            <a:normAutofit/>
          </a:bodyPr>
          <a:lstStyle/>
          <a:p>
            <a:r>
              <a:rPr lang="ja-JP" altLang="en-US" sz="3600" dirty="0"/>
              <a:t>　</a:t>
            </a:r>
            <a:r>
              <a:rPr lang="ja-JP" altLang="en-US" sz="3600" dirty="0">
                <a:latin typeface="HGP教科書体" panose="02020600000000000000" pitchFamily="18" charset="-128"/>
                <a:ea typeface="HGP教科書体" panose="02020600000000000000" pitchFamily="18" charset="-128"/>
              </a:rPr>
              <a:t>県二さんの主訴整理表</a:t>
            </a:r>
            <a:endParaRPr kumimoji="1" lang="ja-JP" altLang="en-US" sz="3600"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39</a:t>
            </a:fld>
            <a:endParaRPr kumimoji="1" lang="ja-JP" altLang="en-US"/>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715800191"/>
              </p:ext>
            </p:extLst>
          </p:nvPr>
        </p:nvGraphicFramePr>
        <p:xfrm>
          <a:off x="557349" y="1140821"/>
          <a:ext cx="8286614" cy="5301776"/>
        </p:xfrm>
        <a:graphic>
          <a:graphicData uri="http://schemas.openxmlformats.org/drawingml/2006/table">
            <a:tbl>
              <a:tblPr firstRow="1" bandRow="1">
                <a:tableStyleId>{5C22544A-7EE6-4342-B048-85BDC9FD1C3A}</a:tableStyleId>
              </a:tblPr>
              <a:tblGrid>
                <a:gridCol w="3246407">
                  <a:extLst>
                    <a:ext uri="{9D8B030D-6E8A-4147-A177-3AD203B41FA5}">
                      <a16:colId xmlns:a16="http://schemas.microsoft.com/office/drawing/2014/main" val="20000"/>
                    </a:ext>
                  </a:extLst>
                </a:gridCol>
                <a:gridCol w="5040207">
                  <a:extLst>
                    <a:ext uri="{9D8B030D-6E8A-4147-A177-3AD203B41FA5}">
                      <a16:colId xmlns:a16="http://schemas.microsoft.com/office/drawing/2014/main" val="20001"/>
                    </a:ext>
                  </a:extLst>
                </a:gridCol>
              </a:tblGrid>
              <a:tr h="554739">
                <a:tc>
                  <a:txBody>
                    <a:bodyPr/>
                    <a:lstStyle/>
                    <a:p>
                      <a:r>
                        <a:rPr kumimoji="1" lang="ja-JP" altLang="en-US" sz="1600" dirty="0">
                          <a:latin typeface="HGP教科書体" panose="02020600000000000000" pitchFamily="18" charset="-128"/>
                          <a:ea typeface="HGP教科書体" panose="02020600000000000000" pitchFamily="18" charset="-128"/>
                        </a:rPr>
                        <a:t>主訴</a:t>
                      </a:r>
                    </a:p>
                  </a:txBody>
                  <a:tcPr/>
                </a:tc>
                <a:tc>
                  <a:txBody>
                    <a:bodyPr/>
                    <a:lstStyle/>
                    <a:p>
                      <a:r>
                        <a:rPr kumimoji="1" lang="ja-JP" altLang="en-US" sz="1600" dirty="0">
                          <a:latin typeface="HGP教科書体" panose="02020600000000000000" pitchFamily="18" charset="-128"/>
                          <a:ea typeface="HGP教科書体" panose="02020600000000000000" pitchFamily="18" charset="-128"/>
                        </a:rPr>
                        <a:t>言葉の背景（なぜそう思ったのか？）</a:t>
                      </a:r>
                      <a:endParaRPr kumimoji="1" lang="en-US" altLang="ja-JP" sz="1600" dirty="0">
                        <a:latin typeface="HGP教科書体" panose="02020600000000000000" pitchFamily="18" charset="-128"/>
                        <a:ea typeface="HGP教科書体" panose="02020600000000000000" pitchFamily="18" charset="-128"/>
                      </a:endParaRPr>
                    </a:p>
                    <a:p>
                      <a:r>
                        <a:rPr kumimoji="1" lang="en-US" altLang="ja-JP" sz="1600" dirty="0">
                          <a:latin typeface="HGP教科書体" panose="02020600000000000000" pitchFamily="18" charset="-128"/>
                          <a:ea typeface="HGP教科書体" panose="02020600000000000000" pitchFamily="18" charset="-128"/>
                        </a:rPr>
                        <a:t>※FT</a:t>
                      </a:r>
                      <a:r>
                        <a:rPr kumimoji="1" lang="ja-JP" altLang="en-US" sz="1600" dirty="0" err="1">
                          <a:latin typeface="HGP教科書体" panose="02020600000000000000" pitchFamily="18" charset="-128"/>
                          <a:ea typeface="HGP教科書体" panose="02020600000000000000" pitchFamily="18" charset="-128"/>
                        </a:rPr>
                        <a:t>さん</a:t>
                      </a:r>
                      <a:r>
                        <a:rPr kumimoji="1" lang="ja-JP" altLang="en-US" sz="1600" dirty="0">
                          <a:latin typeface="HGP教科書体" panose="02020600000000000000" pitchFamily="18" charset="-128"/>
                          <a:ea typeface="HGP教科書体" panose="02020600000000000000" pitchFamily="18" charset="-128"/>
                        </a:rPr>
                        <a:t>同士で考えをまとめていてください。</a:t>
                      </a:r>
                    </a:p>
                  </a:txBody>
                  <a:tcPr/>
                </a:tc>
                <a:extLst>
                  <a:ext uri="{0D108BD9-81ED-4DB2-BD59-A6C34878D82A}">
                    <a16:rowId xmlns:a16="http://schemas.microsoft.com/office/drawing/2014/main" val="10000"/>
                  </a:ext>
                </a:extLst>
              </a:tr>
              <a:tr h="736594">
                <a:tc>
                  <a:txBody>
                    <a:bodyPr/>
                    <a:lstStyle/>
                    <a:p>
                      <a:r>
                        <a:rPr kumimoji="1" lang="en-US" altLang="ja-JP" sz="1600" dirty="0">
                          <a:latin typeface="HGP教科書体" panose="02020600000000000000" pitchFamily="18" charset="-128"/>
                          <a:ea typeface="HGP教科書体" panose="02020600000000000000" pitchFamily="18" charset="-128"/>
                        </a:rPr>
                        <a:t>GH</a:t>
                      </a:r>
                      <a:r>
                        <a:rPr kumimoji="1" lang="ja-JP" altLang="en-US" sz="1600" dirty="0">
                          <a:latin typeface="HGP教科書体" panose="02020600000000000000" pitchFamily="18" charset="-128"/>
                          <a:ea typeface="HGP教科書体" panose="02020600000000000000" pitchFamily="18" charset="-128"/>
                        </a:rPr>
                        <a:t>でなく、今後も実家で生活をしたい</a:t>
                      </a: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1"/>
                  </a:ext>
                </a:extLst>
              </a:tr>
              <a:tr h="1039516">
                <a:tc>
                  <a:txBody>
                    <a:bodyPr/>
                    <a:lstStyle/>
                    <a:p>
                      <a:r>
                        <a:rPr kumimoji="1" lang="ja-JP" altLang="en-US" sz="1600" dirty="0">
                          <a:latin typeface="HGP教科書体" panose="02020600000000000000" pitchFamily="18" charset="-128"/>
                          <a:ea typeface="HGP教科書体" panose="02020600000000000000" pitchFamily="18" charset="-128"/>
                        </a:rPr>
                        <a:t>コンビニ弁当、カップラは飽きたので母親が作ってくれたようなご飯が食べたい</a:t>
                      </a:r>
                      <a:endParaRPr kumimoji="1" lang="en-US" altLang="ja-JP" sz="1600" dirty="0">
                        <a:latin typeface="HGP教科書体" panose="02020600000000000000" pitchFamily="18" charset="-128"/>
                        <a:ea typeface="HGP教科書体" panose="02020600000000000000" pitchFamily="18" charset="-128"/>
                      </a:endParaRP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2"/>
                  </a:ext>
                </a:extLst>
              </a:tr>
              <a:tr h="1008287">
                <a:tc>
                  <a:txBody>
                    <a:bodyPr/>
                    <a:lstStyle/>
                    <a:p>
                      <a:r>
                        <a:rPr kumimoji="1" lang="ja-JP" altLang="en-US" sz="1600" dirty="0">
                          <a:latin typeface="HGP教科書体" panose="02020600000000000000" pitchFamily="18" charset="-128"/>
                          <a:ea typeface="HGP教科書体" panose="02020600000000000000" pitchFamily="18" charset="-128"/>
                        </a:rPr>
                        <a:t>洗濯、掃除や入浴は母や兄がやってくれていたのでどのようにすればよいかわからない</a:t>
                      </a: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3"/>
                  </a:ext>
                </a:extLst>
              </a:tr>
              <a:tr h="647579">
                <a:tc>
                  <a:txBody>
                    <a:bodyPr/>
                    <a:lstStyle/>
                    <a:p>
                      <a:r>
                        <a:rPr kumimoji="1" lang="ja-JP" altLang="en-US" sz="1600" dirty="0">
                          <a:latin typeface="HGP教科書体" panose="02020600000000000000" pitchFamily="18" charset="-128"/>
                          <a:ea typeface="HGP教科書体" panose="02020600000000000000" pitchFamily="18" charset="-128"/>
                        </a:rPr>
                        <a:t>プラモやゲームを買いたい</a:t>
                      </a: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4"/>
                  </a:ext>
                </a:extLst>
              </a:tr>
              <a:tr h="735941">
                <a:tc>
                  <a:txBody>
                    <a:bodyPr/>
                    <a:lstStyle/>
                    <a:p>
                      <a:r>
                        <a:rPr kumimoji="1" lang="ja-JP" altLang="en-US" sz="1600" dirty="0">
                          <a:latin typeface="HGP教科書体" panose="02020600000000000000" pitchFamily="18" charset="-128"/>
                          <a:ea typeface="HGP教科書体" panose="02020600000000000000" pitchFamily="18" charset="-128"/>
                        </a:rPr>
                        <a:t>独りで家にいるのはとてもさみしい</a:t>
                      </a: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5"/>
                  </a:ext>
                </a:extLst>
              </a:tr>
              <a:tr h="554739">
                <a:tc>
                  <a:txBody>
                    <a:bodyPr/>
                    <a:lstStyle/>
                    <a:p>
                      <a:r>
                        <a:rPr kumimoji="1" lang="ja-JP" altLang="en-US" sz="1600" dirty="0">
                          <a:latin typeface="HGP教科書体" panose="02020600000000000000" pitchFamily="18" charset="-128"/>
                          <a:ea typeface="HGP教科書体" panose="02020600000000000000" pitchFamily="18" charset="-128"/>
                        </a:rPr>
                        <a:t>ひまわりに行きたい</a:t>
                      </a:r>
                    </a:p>
                  </a:txBody>
                  <a:tcPr anchor="ctr"/>
                </a:tc>
                <a:tc>
                  <a:txBody>
                    <a:bodyPr/>
                    <a:lstStyle/>
                    <a:p>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389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1565" y="321584"/>
            <a:ext cx="7886700" cy="941160"/>
          </a:xfrm>
        </p:spPr>
        <p:txBody>
          <a:bodyPr/>
          <a:lstStyle/>
          <a:p>
            <a:r>
              <a:rPr lang="ja-JP" altLang="en-US" dirty="0"/>
              <a:t>◆　</a:t>
            </a:r>
            <a:r>
              <a:rPr lang="ja-JP" altLang="en-US" dirty="0">
                <a:latin typeface="HGP教科書体" panose="02020600000000000000" pitchFamily="18" charset="-128"/>
                <a:ea typeface="HGP教科書体" panose="02020600000000000000" pitchFamily="18" charset="-128"/>
              </a:rPr>
              <a:t>現在の支援状況</a:t>
            </a:r>
            <a:endParaRPr kumimoji="1" lang="ja-JP" altLang="en-US" dirty="0">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69660" y="1341120"/>
            <a:ext cx="8182158" cy="4841965"/>
          </a:xfrm>
        </p:spPr>
        <p:txBody>
          <a:bodyPr>
            <a:normAutofit/>
          </a:bodyPr>
          <a:lstStyle/>
          <a:p>
            <a:pPr marL="0" indent="0">
              <a:buNone/>
            </a:pPr>
            <a:endParaRPr lang="en-US" altLang="ja-JP" sz="4000" b="1" dirty="0">
              <a:latin typeface="HG丸ｺﾞｼｯｸM-PRO" panose="020F0600000000000000" pitchFamily="50" charset="-128"/>
              <a:ea typeface="HG丸ｺﾞｼｯｸM-PRO" panose="020F0600000000000000" pitchFamily="50" charset="-128"/>
            </a:endParaRPr>
          </a:p>
          <a:p>
            <a:pPr marL="0" indent="0">
              <a:buNone/>
            </a:pPr>
            <a:r>
              <a:rPr lang="ja-JP" altLang="en-US" sz="4000" b="1" dirty="0">
                <a:latin typeface="HG丸ｺﾞｼｯｸM-PRO" panose="020F0600000000000000" pitchFamily="50" charset="-128"/>
                <a:ea typeface="HG丸ｺﾞｼｯｸM-PRO" panose="020F0600000000000000" pitchFamily="50" charset="-128"/>
              </a:rPr>
              <a:t>・</a:t>
            </a:r>
            <a:r>
              <a:rPr lang="ja-JP" altLang="en-US" sz="4000" b="1" dirty="0">
                <a:latin typeface="HGP教科書体" panose="02020600000000000000" pitchFamily="18" charset="-128"/>
                <a:ea typeface="HGP教科書体" panose="02020600000000000000" pitchFamily="18" charset="-128"/>
              </a:rPr>
              <a:t>母親が半年前に死去後、</a:t>
            </a:r>
            <a:endParaRPr lang="en-US" altLang="ja-JP" sz="4000" b="1" dirty="0">
              <a:latin typeface="HGP教科書体" panose="02020600000000000000" pitchFamily="18" charset="-128"/>
              <a:ea typeface="HGP教科書体" panose="02020600000000000000" pitchFamily="18" charset="-128"/>
            </a:endParaRPr>
          </a:p>
          <a:p>
            <a:pPr marL="0" indent="0">
              <a:buNone/>
            </a:pPr>
            <a:r>
              <a:rPr lang="ja-JP" altLang="en-US" sz="4000" b="1" dirty="0">
                <a:latin typeface="HGP教科書体" panose="02020600000000000000" pitchFamily="18" charset="-128"/>
                <a:ea typeface="HGP教科書体" panose="02020600000000000000" pitchFamily="18" charset="-128"/>
              </a:rPr>
              <a:t>　 兄が</a:t>
            </a:r>
            <a:r>
              <a:rPr lang="ja-JP" altLang="en-US" sz="4000" b="1" dirty="0">
                <a:solidFill>
                  <a:srgbClr val="002060"/>
                </a:solidFill>
                <a:latin typeface="HGP教科書体" panose="02020600000000000000" pitchFamily="18" charset="-128"/>
                <a:ea typeface="HGP教科書体" panose="02020600000000000000" pitchFamily="18" charset="-128"/>
              </a:rPr>
              <a:t>ほぼ毎日</a:t>
            </a:r>
            <a:r>
              <a:rPr lang="ja-JP" altLang="en-US" sz="4000" b="1" dirty="0">
                <a:latin typeface="HGP教科書体" panose="02020600000000000000" pitchFamily="18" charset="-128"/>
                <a:ea typeface="HGP教科書体" panose="02020600000000000000" pitchFamily="18" charset="-128"/>
              </a:rPr>
              <a:t>訪問</a:t>
            </a:r>
            <a:endParaRPr lang="en-US" altLang="ja-JP" sz="4000" b="1" dirty="0">
              <a:latin typeface="HGP教科書体" panose="02020600000000000000" pitchFamily="18" charset="-128"/>
              <a:ea typeface="HGP教科書体" panose="02020600000000000000" pitchFamily="18" charset="-128"/>
            </a:endParaRPr>
          </a:p>
          <a:p>
            <a:pPr marL="0" indent="0">
              <a:buNone/>
            </a:pPr>
            <a:r>
              <a:rPr lang="ja-JP" altLang="en-US" sz="4000" b="1" dirty="0">
                <a:latin typeface="HGP教科書体" panose="02020600000000000000" pitchFamily="18" charset="-128"/>
                <a:ea typeface="HGP教科書体" panose="02020600000000000000" pitchFamily="18" charset="-128"/>
              </a:rPr>
              <a:t>    （夕食届け、様子見、入浴促し、</a:t>
            </a:r>
            <a:endParaRPr lang="en-US" altLang="ja-JP" sz="4000" b="1" dirty="0">
              <a:latin typeface="HGP教科書体" panose="02020600000000000000" pitchFamily="18" charset="-128"/>
              <a:ea typeface="HGP教科書体" panose="02020600000000000000" pitchFamily="18" charset="-128"/>
            </a:endParaRPr>
          </a:p>
          <a:p>
            <a:pPr marL="0" indent="0">
              <a:buNone/>
            </a:pPr>
            <a:r>
              <a:rPr lang="en-US" altLang="ja-JP" sz="4000" b="1" dirty="0">
                <a:latin typeface="HGP教科書体" panose="02020600000000000000" pitchFamily="18" charset="-128"/>
                <a:ea typeface="HGP教科書体" panose="02020600000000000000" pitchFamily="18" charset="-128"/>
              </a:rPr>
              <a:t>  </a:t>
            </a:r>
            <a:r>
              <a:rPr lang="ja-JP" altLang="en-US" sz="4000" b="1" dirty="0">
                <a:latin typeface="HGP教科書体" panose="02020600000000000000" pitchFamily="18" charset="-128"/>
                <a:ea typeface="HGP教科書体" panose="02020600000000000000" pitchFamily="18" charset="-128"/>
              </a:rPr>
              <a:t> お金の手渡し、掃除、洗濯の手</a:t>
            </a:r>
            <a:endParaRPr lang="en-US" altLang="ja-JP" sz="4000" b="1" dirty="0">
              <a:latin typeface="HGP教科書体" panose="02020600000000000000" pitchFamily="18" charset="-128"/>
              <a:ea typeface="HGP教科書体" panose="02020600000000000000" pitchFamily="18" charset="-128"/>
            </a:endParaRPr>
          </a:p>
          <a:p>
            <a:pPr marL="0" indent="0">
              <a:buNone/>
            </a:pPr>
            <a:r>
              <a:rPr lang="ja-JP" altLang="en-US" sz="4000" b="1" dirty="0">
                <a:latin typeface="HGP教科書体" panose="02020600000000000000" pitchFamily="18" charset="-128"/>
                <a:ea typeface="HGP教科書体" panose="02020600000000000000" pitchFamily="18" charset="-128"/>
              </a:rPr>
              <a:t>   伝い）</a:t>
            </a:r>
            <a:endParaRPr lang="en-US" altLang="ja-JP" sz="4000" b="1" dirty="0">
              <a:latin typeface="HGP教科書体" panose="02020600000000000000" pitchFamily="18" charset="-128"/>
              <a:ea typeface="HGP教科書体" panose="02020600000000000000" pitchFamily="18" charset="-128"/>
            </a:endParaRPr>
          </a:p>
        </p:txBody>
      </p:sp>
      <p:sp>
        <p:nvSpPr>
          <p:cNvPr id="4" name="正方形/長方形 3"/>
          <p:cNvSpPr/>
          <p:nvPr/>
        </p:nvSpPr>
        <p:spPr>
          <a:xfrm>
            <a:off x="351692" y="351693"/>
            <a:ext cx="8356210" cy="5824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28575">
                <a:solidFill>
                  <a:schemeClr val="tx1"/>
                </a:solidFill>
              </a:ln>
              <a:noFill/>
            </a:endParaRPr>
          </a:p>
        </p:txBody>
      </p:sp>
      <p:sp>
        <p:nvSpPr>
          <p:cNvPr id="5" name="スライド番号プレースホルダー 4"/>
          <p:cNvSpPr>
            <a:spLocks noGrp="1"/>
          </p:cNvSpPr>
          <p:nvPr>
            <p:ph type="sldNum" sz="quarter" idx="12"/>
          </p:nvPr>
        </p:nvSpPr>
        <p:spPr/>
        <p:txBody>
          <a:bodyPr/>
          <a:lstStyle/>
          <a:p>
            <a:fld id="{4D5AB5FA-0DB7-4F4F-BE68-CF72355F2276}" type="slidenum">
              <a:rPr kumimoji="1" lang="ja-JP" altLang="en-US" smtClean="0"/>
              <a:t>4</a:t>
            </a:fld>
            <a:endParaRPr kumimoji="1" lang="ja-JP" altLang="en-US"/>
          </a:p>
        </p:txBody>
      </p:sp>
    </p:spTree>
    <p:extLst>
      <p:ext uri="{BB962C8B-B14F-4D97-AF65-F5344CB8AC3E}">
        <p14:creationId xmlns:p14="http://schemas.microsoft.com/office/powerpoint/2010/main" val="18036509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7349" y="200567"/>
            <a:ext cx="7886700" cy="827948"/>
          </a:xfrm>
        </p:spPr>
        <p:txBody>
          <a:bodyPr>
            <a:normAutofit/>
          </a:bodyPr>
          <a:lstStyle/>
          <a:p>
            <a:r>
              <a:rPr lang="ja-JP" altLang="en-US" sz="3600" dirty="0"/>
              <a:t>　</a:t>
            </a:r>
            <a:r>
              <a:rPr lang="ja-JP" altLang="en-US" sz="3600" dirty="0">
                <a:latin typeface="HGP教科書体" panose="02020600000000000000" pitchFamily="18" charset="-128"/>
                <a:ea typeface="HGP教科書体" panose="02020600000000000000" pitchFamily="18" charset="-128"/>
              </a:rPr>
              <a:t>県二さんの主訴整理表（例）</a:t>
            </a:r>
            <a:endParaRPr kumimoji="1" lang="ja-JP" altLang="en-US" sz="3600"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40</a:t>
            </a:fld>
            <a:endParaRPr kumimoji="1" lang="ja-JP" altLang="en-US"/>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400682557"/>
              </p:ext>
            </p:extLst>
          </p:nvPr>
        </p:nvGraphicFramePr>
        <p:xfrm>
          <a:off x="557349" y="1140821"/>
          <a:ext cx="7958001" cy="5580654"/>
        </p:xfrm>
        <a:graphic>
          <a:graphicData uri="http://schemas.openxmlformats.org/drawingml/2006/table">
            <a:tbl>
              <a:tblPr firstRow="1" bandRow="1">
                <a:tableStyleId>{5C22544A-7EE6-4342-B048-85BDC9FD1C3A}</a:tableStyleId>
              </a:tblPr>
              <a:tblGrid>
                <a:gridCol w="3117668">
                  <a:extLst>
                    <a:ext uri="{9D8B030D-6E8A-4147-A177-3AD203B41FA5}">
                      <a16:colId xmlns:a16="http://schemas.microsoft.com/office/drawing/2014/main" val="20000"/>
                    </a:ext>
                  </a:extLst>
                </a:gridCol>
                <a:gridCol w="4840333">
                  <a:extLst>
                    <a:ext uri="{9D8B030D-6E8A-4147-A177-3AD203B41FA5}">
                      <a16:colId xmlns:a16="http://schemas.microsoft.com/office/drawing/2014/main" val="20001"/>
                    </a:ext>
                  </a:extLst>
                </a:gridCol>
              </a:tblGrid>
              <a:tr h="615203">
                <a:tc>
                  <a:txBody>
                    <a:bodyPr/>
                    <a:lstStyle/>
                    <a:p>
                      <a:pPr algn="l"/>
                      <a:r>
                        <a:rPr kumimoji="1" lang="ja-JP" altLang="en-US" sz="1600" dirty="0">
                          <a:latin typeface="HGP教科書体" panose="02020600000000000000" pitchFamily="18" charset="-128"/>
                          <a:ea typeface="HGP教科書体" panose="02020600000000000000" pitchFamily="18" charset="-128"/>
                        </a:rPr>
                        <a:t>主訴</a:t>
                      </a:r>
                    </a:p>
                  </a:txBody>
                  <a:tcPr anchor="ctr"/>
                </a:tc>
                <a:tc>
                  <a:txBody>
                    <a:bodyPr/>
                    <a:lstStyle/>
                    <a:p>
                      <a:r>
                        <a:rPr kumimoji="1" lang="ja-JP" altLang="en-US" sz="1600" dirty="0">
                          <a:latin typeface="HGP教科書体" panose="02020600000000000000" pitchFamily="18" charset="-128"/>
                          <a:ea typeface="HGP教科書体" panose="02020600000000000000" pitchFamily="18" charset="-128"/>
                        </a:rPr>
                        <a:t>言葉の背景（なぜそう思ったのか？）</a:t>
                      </a:r>
                      <a:endParaRPr kumimoji="1" lang="en-US" altLang="ja-JP" sz="1600" dirty="0">
                        <a:latin typeface="HGP教科書体" panose="02020600000000000000" pitchFamily="18" charset="-128"/>
                        <a:ea typeface="HGP教科書体" panose="02020600000000000000" pitchFamily="18" charset="-128"/>
                      </a:endParaRPr>
                    </a:p>
                    <a:p>
                      <a:r>
                        <a:rPr kumimoji="1" lang="en-US" altLang="ja-JP" sz="1600" dirty="0">
                          <a:latin typeface="HGP教科書体" panose="02020600000000000000" pitchFamily="18" charset="-128"/>
                          <a:ea typeface="HGP教科書体" panose="02020600000000000000" pitchFamily="18" charset="-128"/>
                        </a:rPr>
                        <a:t>※FT</a:t>
                      </a:r>
                      <a:r>
                        <a:rPr kumimoji="1" lang="ja-JP" altLang="en-US" sz="1600" dirty="0">
                          <a:latin typeface="HGP教科書体" panose="02020600000000000000" pitchFamily="18" charset="-128"/>
                          <a:ea typeface="HGP教科書体" panose="02020600000000000000" pitchFamily="18" charset="-128"/>
                        </a:rPr>
                        <a:t>で考えをまとめていてください。</a:t>
                      </a:r>
                    </a:p>
                  </a:txBody>
                  <a:tcPr/>
                </a:tc>
                <a:extLst>
                  <a:ext uri="{0D108BD9-81ED-4DB2-BD59-A6C34878D82A}">
                    <a16:rowId xmlns:a16="http://schemas.microsoft.com/office/drawing/2014/main" val="10000"/>
                  </a:ext>
                </a:extLst>
              </a:tr>
              <a:tr h="878862">
                <a:tc>
                  <a:txBody>
                    <a:bodyPr/>
                    <a:lstStyle/>
                    <a:p>
                      <a:r>
                        <a:rPr kumimoji="1" lang="en-US" altLang="ja-JP" sz="1600" dirty="0">
                          <a:latin typeface="HGP教科書体" panose="02020600000000000000" pitchFamily="18" charset="-128"/>
                          <a:ea typeface="HGP教科書体" panose="02020600000000000000" pitchFamily="18" charset="-128"/>
                        </a:rPr>
                        <a:t>GH</a:t>
                      </a:r>
                      <a:r>
                        <a:rPr kumimoji="1" lang="ja-JP" altLang="en-US" sz="1600" dirty="0">
                          <a:latin typeface="HGP教科書体" panose="02020600000000000000" pitchFamily="18" charset="-128"/>
                          <a:ea typeface="HGP教科書体" panose="02020600000000000000" pitchFamily="18" charset="-128"/>
                        </a:rPr>
                        <a:t>でなく、今後も実家で生活をしたい</a:t>
                      </a:r>
                    </a:p>
                  </a:txBody>
                  <a:tcPr anchor="ctr"/>
                </a:tc>
                <a:tc>
                  <a:txBody>
                    <a:bodyPr/>
                    <a:lstStyle/>
                    <a:p>
                      <a:r>
                        <a:rPr kumimoji="1" lang="ja-JP" altLang="en-US" sz="1600" i="0" dirty="0">
                          <a:solidFill>
                            <a:srgbClr val="FF0000"/>
                          </a:solidFill>
                          <a:latin typeface="HGP教科書体" panose="02020600000000000000" pitchFamily="18" charset="-128"/>
                          <a:ea typeface="HGP教科書体" panose="02020600000000000000" pitchFamily="18" charset="-128"/>
                        </a:rPr>
                        <a:t>・両親との思い出のある家を守っていきたい</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・この地域が好き、地元のお祭りにも行きた</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　い</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ja-JP" altLang="en-US"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1"/>
                  </a:ext>
                </a:extLst>
              </a:tr>
              <a:tr h="999115">
                <a:tc>
                  <a:txBody>
                    <a:bodyPr/>
                    <a:lstStyle/>
                    <a:p>
                      <a:r>
                        <a:rPr kumimoji="1" lang="ja-JP" altLang="en-US" sz="1600" dirty="0">
                          <a:latin typeface="HGP教科書体" panose="02020600000000000000" pitchFamily="18" charset="-128"/>
                          <a:ea typeface="HGP教科書体" panose="02020600000000000000" pitchFamily="18" charset="-128"/>
                        </a:rPr>
                        <a:t>コンビニ弁当、カップラは飽きたので母親が作ってくれたようなご飯が食べたい</a:t>
                      </a:r>
                      <a:endParaRPr kumimoji="1" lang="en-US" altLang="ja-JP" sz="1600" dirty="0">
                        <a:latin typeface="HGP教科書体" panose="02020600000000000000" pitchFamily="18" charset="-128"/>
                        <a:ea typeface="HGP教科書体" panose="02020600000000000000" pitchFamily="18" charset="-128"/>
                      </a:endParaRPr>
                    </a:p>
                  </a:txBody>
                  <a:tcPr anchor="ctr"/>
                </a:tc>
                <a:tc>
                  <a:txBody>
                    <a:bodyPr/>
                    <a:lstStyle/>
                    <a:p>
                      <a:r>
                        <a:rPr kumimoji="1" lang="ja-JP" altLang="en-US" sz="1600" i="0" dirty="0">
                          <a:solidFill>
                            <a:srgbClr val="FF0000"/>
                          </a:solidFill>
                          <a:latin typeface="HGP教科書体" panose="02020600000000000000" pitchFamily="18" charset="-128"/>
                          <a:ea typeface="HGP教科書体" panose="02020600000000000000" pitchFamily="18" charset="-128"/>
                        </a:rPr>
                        <a:t>・コンビニやカップラーメン以外のごはんを食べ</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　たい</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・手作りの食事が食べたい</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ja-JP" altLang="en-US"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2"/>
                  </a:ext>
                </a:extLst>
              </a:tr>
              <a:tr h="1142521">
                <a:tc>
                  <a:txBody>
                    <a:bodyPr/>
                    <a:lstStyle/>
                    <a:p>
                      <a:r>
                        <a:rPr kumimoji="1" lang="ja-JP" altLang="en-US" sz="1600" dirty="0">
                          <a:latin typeface="HGP教科書体" panose="02020600000000000000" pitchFamily="18" charset="-128"/>
                          <a:ea typeface="HGP教科書体" panose="02020600000000000000" pitchFamily="18" charset="-128"/>
                        </a:rPr>
                        <a:t>洗濯、掃除や入浴は母や兄がやってくれていたのでどのようにすればよいかわからない</a:t>
                      </a:r>
                    </a:p>
                  </a:txBody>
                  <a:tcPr anchor="ctr"/>
                </a:tc>
                <a:tc>
                  <a:txBody>
                    <a:bodyPr/>
                    <a:lstStyle/>
                    <a:p>
                      <a:r>
                        <a:rPr kumimoji="1" lang="ja-JP" altLang="en-US" sz="1600" i="0" dirty="0">
                          <a:solidFill>
                            <a:srgbClr val="FF0000"/>
                          </a:solidFill>
                          <a:latin typeface="HGP教科書体" panose="02020600000000000000" pitchFamily="18" charset="-128"/>
                          <a:ea typeface="HGP教科書体" panose="02020600000000000000" pitchFamily="18" charset="-128"/>
                        </a:rPr>
                        <a:t>・家の家事はがんばりたいと思っているが、</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　どうしたらよいのかわからない </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3"/>
                  </a:ext>
                </a:extLst>
              </a:tr>
              <a:tr h="622411">
                <a:tc>
                  <a:txBody>
                    <a:bodyPr/>
                    <a:lstStyle/>
                    <a:p>
                      <a:r>
                        <a:rPr kumimoji="1" lang="ja-JP" altLang="en-US" sz="1600" dirty="0">
                          <a:latin typeface="HGP教科書体" panose="02020600000000000000" pitchFamily="18" charset="-128"/>
                          <a:ea typeface="HGP教科書体" panose="02020600000000000000" pitchFamily="18" charset="-128"/>
                        </a:rPr>
                        <a:t>プラモやゲームを買いたい</a:t>
                      </a:r>
                    </a:p>
                  </a:txBody>
                  <a:tcPr anchor="ctr"/>
                </a:tc>
                <a:tc>
                  <a:txBody>
                    <a:bodyPr/>
                    <a:lstStyle/>
                    <a:p>
                      <a:r>
                        <a:rPr kumimoji="1" lang="ja-JP" altLang="en-US" sz="1600" i="0">
                          <a:solidFill>
                            <a:srgbClr val="FF0000"/>
                          </a:solidFill>
                          <a:latin typeface="HGP教科書体" panose="02020600000000000000" pitchFamily="18" charset="-128"/>
                          <a:ea typeface="HGP教科書体" panose="02020600000000000000" pitchFamily="18" charset="-128"/>
                        </a:rPr>
                        <a:t>・欲しいものを自由</a:t>
                      </a:r>
                      <a:r>
                        <a:rPr kumimoji="1" lang="ja-JP" altLang="en-US" sz="1600" i="0" dirty="0">
                          <a:solidFill>
                            <a:srgbClr val="FF0000"/>
                          </a:solidFill>
                          <a:latin typeface="HGP教科書体" panose="02020600000000000000" pitchFamily="18" charset="-128"/>
                          <a:ea typeface="HGP教科書体" panose="02020600000000000000" pitchFamily="18" charset="-128"/>
                        </a:rPr>
                        <a:t>に買いたい</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・いまの生活に楽しみが欲しい </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ja-JP" altLang="en-US"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4"/>
                  </a:ext>
                </a:extLst>
              </a:tr>
              <a:tr h="707339">
                <a:tc>
                  <a:txBody>
                    <a:bodyPr/>
                    <a:lstStyle/>
                    <a:p>
                      <a:r>
                        <a:rPr kumimoji="1" lang="ja-JP" altLang="en-US" sz="1600" dirty="0">
                          <a:latin typeface="HGP教科書体" panose="02020600000000000000" pitchFamily="18" charset="-128"/>
                          <a:ea typeface="HGP教科書体" panose="02020600000000000000" pitchFamily="18" charset="-128"/>
                        </a:rPr>
                        <a:t>独りで家にいるのはとてもさみしい</a:t>
                      </a:r>
                    </a:p>
                  </a:txBody>
                  <a:tcPr anchor="ctr"/>
                </a:tc>
                <a:tc>
                  <a:txBody>
                    <a:bodyPr/>
                    <a:lstStyle/>
                    <a:p>
                      <a:r>
                        <a:rPr kumimoji="1" lang="ja-JP" altLang="en-US" sz="1600" i="0" dirty="0">
                          <a:solidFill>
                            <a:srgbClr val="FF0000"/>
                          </a:solidFill>
                          <a:latin typeface="HGP教科書体" panose="02020600000000000000" pitchFamily="18" charset="-128"/>
                          <a:ea typeface="HGP教科書体" panose="02020600000000000000" pitchFamily="18" charset="-128"/>
                        </a:rPr>
                        <a:t>・友達がほしい</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・誰かと話したい </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ja-JP" altLang="en-US"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5"/>
                  </a:ext>
                </a:extLst>
              </a:tr>
              <a:tr h="615203">
                <a:tc>
                  <a:txBody>
                    <a:bodyPr/>
                    <a:lstStyle/>
                    <a:p>
                      <a:r>
                        <a:rPr kumimoji="1" lang="ja-JP" altLang="en-US" sz="1600" dirty="0">
                          <a:latin typeface="HGP教科書体" panose="02020600000000000000" pitchFamily="18" charset="-128"/>
                          <a:ea typeface="HGP教科書体" panose="02020600000000000000" pitchFamily="18" charset="-128"/>
                        </a:rPr>
                        <a:t>ひまわりに行きたい</a:t>
                      </a:r>
                    </a:p>
                  </a:txBody>
                  <a:tcPr anchor="ctr"/>
                </a:tc>
                <a:tc>
                  <a:txBody>
                    <a:bodyPr/>
                    <a:lstStyle/>
                    <a:p>
                      <a:r>
                        <a:rPr kumimoji="1" lang="ja-JP" altLang="en-US" sz="1600" i="0" dirty="0">
                          <a:solidFill>
                            <a:srgbClr val="FF0000"/>
                          </a:solidFill>
                          <a:latin typeface="HGP教科書体" panose="02020600000000000000" pitchFamily="18" charset="-128"/>
                          <a:ea typeface="HGP教科書体" panose="02020600000000000000" pitchFamily="18" charset="-128"/>
                        </a:rPr>
                        <a:t>・独りでずっと家にいたくない</a:t>
                      </a:r>
                      <a:endParaRPr kumimoji="1" lang="en-US" altLang="ja-JP" sz="1600" i="0" dirty="0">
                        <a:solidFill>
                          <a:srgbClr val="FF0000"/>
                        </a:solidFill>
                        <a:latin typeface="HGP教科書体" panose="02020600000000000000" pitchFamily="18" charset="-128"/>
                        <a:ea typeface="HGP教科書体" panose="02020600000000000000" pitchFamily="18" charset="-128"/>
                      </a:endParaRPr>
                    </a:p>
                    <a:p>
                      <a:r>
                        <a:rPr kumimoji="1" lang="ja-JP" altLang="en-US" sz="1600" i="0" dirty="0">
                          <a:solidFill>
                            <a:srgbClr val="FF0000"/>
                          </a:solidFill>
                          <a:latin typeface="HGP教科書体" panose="02020600000000000000" pitchFamily="18" charset="-128"/>
                          <a:ea typeface="HGP教科書体" panose="02020600000000000000" pitchFamily="18" charset="-128"/>
                        </a:rPr>
                        <a:t>・お金がほしい </a:t>
                      </a:r>
                      <a:r>
                        <a:rPr kumimoji="1" lang="en-US" altLang="ja-JP" sz="1600" i="0" dirty="0" err="1">
                          <a:solidFill>
                            <a:srgbClr val="FF0000"/>
                          </a:solidFill>
                          <a:latin typeface="HGP教科書体" panose="02020600000000000000" pitchFamily="18" charset="-128"/>
                          <a:ea typeface="HGP教科書体" panose="02020600000000000000" pitchFamily="18" charset="-128"/>
                        </a:rPr>
                        <a:t>etc</a:t>
                      </a:r>
                      <a:endParaRPr kumimoji="1" lang="ja-JP" altLang="en-US" sz="1600" i="0" dirty="0">
                        <a:solidFill>
                          <a:srgbClr val="FF0000"/>
                        </a:solidFill>
                        <a:latin typeface="HGP教科書体" panose="02020600000000000000" pitchFamily="18" charset="-128"/>
                        <a:ea typeface="HGP教科書体" panose="02020600000000000000" pitchFamily="18" charset="-128"/>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6732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1565" y="321584"/>
            <a:ext cx="7886700" cy="941160"/>
          </a:xfrm>
        </p:spPr>
        <p:txBody>
          <a:bodyPr/>
          <a:lstStyle/>
          <a:p>
            <a:r>
              <a:rPr lang="ja-JP" altLang="en-US" dirty="0"/>
              <a:t>◆　</a:t>
            </a:r>
            <a:r>
              <a:rPr lang="ja-JP" altLang="en-US" dirty="0">
                <a:latin typeface="HGP教科書体" panose="02020600000000000000" pitchFamily="18" charset="-128"/>
                <a:ea typeface="HGP教科書体" panose="02020600000000000000" pitchFamily="18" charset="-128"/>
              </a:rPr>
              <a:t>県二さんの状況</a:t>
            </a:r>
            <a:endParaRPr kumimoji="1" lang="ja-JP" altLang="en-US" dirty="0">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541565" y="1730327"/>
            <a:ext cx="8182158" cy="4991150"/>
          </a:xfrm>
        </p:spPr>
        <p:txBody>
          <a:bodyPr>
            <a:normAutofit/>
          </a:bodyPr>
          <a:lstStyle/>
          <a:p>
            <a:r>
              <a:rPr lang="ja-JP" altLang="en-US" sz="4000" b="1" dirty="0">
                <a:latin typeface="HGP教科書体" panose="02020600000000000000" pitchFamily="18" charset="-128"/>
                <a:ea typeface="HGP教科書体" panose="02020600000000000000" pitchFamily="18" charset="-128"/>
              </a:rPr>
              <a:t>母親が死去後、</a:t>
            </a:r>
            <a:r>
              <a:rPr lang="ja-JP" altLang="en-US" sz="4000" b="1" dirty="0">
                <a:solidFill>
                  <a:srgbClr val="002060"/>
                </a:solidFill>
                <a:latin typeface="HGP教科書体" panose="02020600000000000000" pitchFamily="18" charset="-128"/>
                <a:ea typeface="HGP教科書体" panose="02020600000000000000" pitchFamily="18" charset="-128"/>
              </a:rPr>
              <a:t>自宅で一人暮らし</a:t>
            </a:r>
            <a:endParaRPr lang="en-US" altLang="ja-JP" sz="4000" b="1" dirty="0">
              <a:solidFill>
                <a:srgbClr val="002060"/>
              </a:solidFill>
              <a:latin typeface="HGP教科書体" panose="02020600000000000000" pitchFamily="18" charset="-128"/>
              <a:ea typeface="HGP教科書体" panose="02020600000000000000" pitchFamily="18" charset="-128"/>
            </a:endParaRPr>
          </a:p>
          <a:p>
            <a:r>
              <a:rPr lang="ja-JP" altLang="en-US" sz="4000" b="1" dirty="0">
                <a:latin typeface="HGP教科書体" panose="02020600000000000000" pitchFamily="18" charset="-128"/>
                <a:ea typeface="HGP教科書体" panose="02020600000000000000" pitchFamily="18" charset="-128"/>
              </a:rPr>
              <a:t>弁当やトイレットペーパーなどの買い物で近くのスーパーに行ける。</a:t>
            </a:r>
            <a:endParaRPr lang="en-US" altLang="ja-JP" sz="4000" b="1" dirty="0">
              <a:latin typeface="HGP教科書体" panose="02020600000000000000" pitchFamily="18" charset="-128"/>
              <a:ea typeface="HGP教科書体" panose="02020600000000000000" pitchFamily="18" charset="-128"/>
            </a:endParaRPr>
          </a:p>
          <a:p>
            <a:r>
              <a:rPr lang="ja-JP" altLang="en-US" sz="4000" b="1" dirty="0">
                <a:latin typeface="HGP教科書体" panose="02020600000000000000" pitchFamily="18" charset="-128"/>
                <a:ea typeface="HGP教科書体" panose="02020600000000000000" pitchFamily="18" charset="-128"/>
              </a:rPr>
              <a:t>両親が生きていたころは実家の農家を手伝うことがあった。</a:t>
            </a:r>
            <a:endParaRPr lang="en-US" altLang="ja-JP" sz="4000" b="1" dirty="0">
              <a:latin typeface="HGP教科書体" panose="02020600000000000000" pitchFamily="18" charset="-128"/>
              <a:ea typeface="HGP教科書体" panose="02020600000000000000" pitchFamily="18" charset="-128"/>
            </a:endParaRPr>
          </a:p>
          <a:p>
            <a:r>
              <a:rPr lang="ja-JP" altLang="en-US" sz="4000" b="1" dirty="0">
                <a:latin typeface="HGP教科書体" panose="02020600000000000000" pitchFamily="18" charset="-128"/>
                <a:ea typeface="HGP教科書体" panose="02020600000000000000" pitchFamily="18" charset="-128"/>
              </a:rPr>
              <a:t>テレビを見たり、ゲームをしたり、</a:t>
            </a:r>
            <a:r>
              <a:rPr lang="ja-JP" altLang="en-US" sz="4000" b="1" dirty="0">
                <a:solidFill>
                  <a:srgbClr val="002060"/>
                </a:solidFill>
                <a:latin typeface="HGP教科書体" panose="02020600000000000000" pitchFamily="18" charset="-128"/>
                <a:ea typeface="HGP教科書体" panose="02020600000000000000" pitchFamily="18" charset="-128"/>
              </a:rPr>
              <a:t>プラモデル</a:t>
            </a:r>
            <a:r>
              <a:rPr lang="ja-JP" altLang="en-US" sz="4000" b="1" dirty="0">
                <a:latin typeface="HGP教科書体" panose="02020600000000000000" pitchFamily="18" charset="-128"/>
                <a:ea typeface="HGP教科書体" panose="02020600000000000000" pitchFamily="18" charset="-128"/>
              </a:rPr>
              <a:t>を作ったりしている</a:t>
            </a:r>
            <a:endParaRPr lang="en-US" altLang="ja-JP" sz="4000" b="1" dirty="0">
              <a:latin typeface="HGP教科書体" panose="02020600000000000000" pitchFamily="18" charset="-128"/>
              <a:ea typeface="HGP教科書体" panose="02020600000000000000" pitchFamily="18" charset="-128"/>
            </a:endParaRPr>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5</a:t>
            </a:fld>
            <a:endParaRPr kumimoji="1" lang="ja-JP" altLang="en-US"/>
          </a:p>
        </p:txBody>
      </p:sp>
    </p:spTree>
    <p:extLst>
      <p:ext uri="{BB962C8B-B14F-4D97-AF65-F5344CB8AC3E}">
        <p14:creationId xmlns:p14="http://schemas.microsoft.com/office/powerpoint/2010/main" val="2740358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1565" y="321584"/>
            <a:ext cx="7886700" cy="941160"/>
          </a:xfrm>
        </p:spPr>
        <p:txBody>
          <a:bodyPr/>
          <a:lstStyle/>
          <a:p>
            <a:r>
              <a:rPr lang="ja-JP" altLang="en-US" dirty="0"/>
              <a:t>◆　</a:t>
            </a:r>
            <a:r>
              <a:rPr lang="en-US" altLang="ja-JP" dirty="0">
                <a:latin typeface="HGP教科書体" panose="02020600000000000000" pitchFamily="18" charset="-128"/>
                <a:ea typeface="HGP教科書体" panose="02020600000000000000" pitchFamily="18" charset="-128"/>
              </a:rPr>
              <a:t>ADL</a:t>
            </a:r>
            <a:endParaRPr kumimoji="1" lang="ja-JP" altLang="en-US" dirty="0">
              <a:latin typeface="HGP教科書体" panose="02020600000000000000" pitchFamily="18" charset="-128"/>
              <a:ea typeface="HGP教科書体" panose="02020600000000000000" pitchFamily="18" charset="-128"/>
            </a:endParaRPr>
          </a:p>
        </p:txBody>
      </p:sp>
      <p:sp>
        <p:nvSpPr>
          <p:cNvPr id="3" name="コンテンツ プレースホルダー 2"/>
          <p:cNvSpPr>
            <a:spLocks noGrp="1"/>
          </p:cNvSpPr>
          <p:nvPr>
            <p:ph idx="1"/>
          </p:nvPr>
        </p:nvSpPr>
        <p:spPr>
          <a:xfrm>
            <a:off x="369660" y="1519311"/>
            <a:ext cx="8182158" cy="4663774"/>
          </a:xfrm>
        </p:spPr>
        <p:txBody>
          <a:bodyPr>
            <a:normAutofit lnSpcReduction="10000"/>
          </a:bodyPr>
          <a:lstStyle/>
          <a:p>
            <a:pPr marL="0" indent="0">
              <a:buNone/>
            </a:pP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・掃　　除→困難</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・洗　　濯→困難</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・入　　浴→強く言わないと入らない</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・金銭管理→あれば使ってしまう</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latin typeface="HGP教科書体" panose="02020600000000000000" pitchFamily="18" charset="-128"/>
                <a:ea typeface="HGP教科書体" panose="02020600000000000000" pitchFamily="18" charset="-128"/>
              </a:rPr>
              <a:t>・買  い 物→高額は難しい</a:t>
            </a:r>
            <a:r>
              <a:rPr lang="en-US" altLang="ja-JP" sz="3600" b="1" dirty="0">
                <a:latin typeface="HGP教科書体" panose="02020600000000000000" pitchFamily="18" charset="-128"/>
                <a:ea typeface="HGP教科書体" panose="02020600000000000000" pitchFamily="18" charset="-128"/>
              </a:rPr>
              <a:t>…</a:t>
            </a:r>
          </a:p>
          <a:p>
            <a:pPr marL="0" indent="0">
              <a:buNone/>
            </a:pPr>
            <a:r>
              <a:rPr lang="ja-JP" altLang="en-US" sz="3600" b="1" dirty="0">
                <a:latin typeface="HGP教科書体" panose="02020600000000000000" pitchFamily="18" charset="-128"/>
                <a:ea typeface="HGP教科書体" panose="02020600000000000000" pitchFamily="18" charset="-128"/>
              </a:rPr>
              <a:t>　　　　　　日常の物ができる</a:t>
            </a:r>
            <a:endParaRPr lang="en-US" altLang="ja-JP" sz="3600" b="1" dirty="0">
              <a:latin typeface="HGP教科書体" panose="02020600000000000000" pitchFamily="18" charset="-128"/>
              <a:ea typeface="HGP教科書体" panose="02020600000000000000" pitchFamily="18" charset="-128"/>
            </a:endParaRPr>
          </a:p>
          <a:p>
            <a:pPr marL="0" indent="0">
              <a:buNone/>
            </a:pPr>
            <a:r>
              <a:rPr lang="ja-JP" altLang="en-US" sz="3600" b="1" dirty="0">
                <a:solidFill>
                  <a:srgbClr val="FF0000"/>
                </a:solidFill>
                <a:latin typeface="HGP教科書体" panose="02020600000000000000" pitchFamily="18" charset="-128"/>
                <a:ea typeface="HGP教科書体" panose="02020600000000000000" pitchFamily="18" charset="-128"/>
              </a:rPr>
              <a:t>　</a:t>
            </a:r>
            <a:r>
              <a:rPr lang="en-US" altLang="ja-JP" sz="3600" b="1" dirty="0">
                <a:solidFill>
                  <a:srgbClr val="FF0000"/>
                </a:solidFill>
                <a:latin typeface="HGP教科書体" panose="02020600000000000000" pitchFamily="18" charset="-128"/>
                <a:ea typeface="HGP教科書体" panose="02020600000000000000" pitchFamily="18" charset="-128"/>
              </a:rPr>
              <a:t>※</a:t>
            </a:r>
            <a:r>
              <a:rPr lang="ja-JP" altLang="en-US" sz="3600" b="1" dirty="0">
                <a:solidFill>
                  <a:srgbClr val="FF0000"/>
                </a:solidFill>
                <a:latin typeface="HGP教科書体" panose="02020600000000000000" pitchFamily="18" charset="-128"/>
                <a:ea typeface="HGP教科書体" panose="02020600000000000000" pitchFamily="18" charset="-128"/>
              </a:rPr>
              <a:t>兄情報！</a:t>
            </a:r>
            <a:endParaRPr lang="en-US" altLang="ja-JP" sz="3600" b="1" dirty="0">
              <a:solidFill>
                <a:srgbClr val="FF0000"/>
              </a:solidFill>
              <a:latin typeface="HGP教科書体" panose="02020600000000000000" pitchFamily="18" charset="-128"/>
              <a:ea typeface="HGP教科書体" panose="02020600000000000000" pitchFamily="18" charset="-128"/>
            </a:endParaRPr>
          </a:p>
        </p:txBody>
      </p:sp>
      <p:sp>
        <p:nvSpPr>
          <p:cNvPr id="5" name="スライド番号プレースホルダー 4"/>
          <p:cNvSpPr>
            <a:spLocks noGrp="1"/>
          </p:cNvSpPr>
          <p:nvPr>
            <p:ph type="sldNum" sz="quarter" idx="12"/>
          </p:nvPr>
        </p:nvSpPr>
        <p:spPr/>
        <p:txBody>
          <a:bodyPr/>
          <a:lstStyle/>
          <a:p>
            <a:fld id="{4D5AB5FA-0DB7-4F4F-BE68-CF72355F2276}" type="slidenum">
              <a:rPr kumimoji="1" lang="ja-JP" altLang="en-US" smtClean="0"/>
              <a:t>6</a:t>
            </a:fld>
            <a:endParaRPr kumimoji="1" lang="ja-JP" altLang="en-US"/>
          </a:p>
        </p:txBody>
      </p:sp>
    </p:spTree>
    <p:extLst>
      <p:ext uri="{BB962C8B-B14F-4D97-AF65-F5344CB8AC3E}">
        <p14:creationId xmlns:p14="http://schemas.microsoft.com/office/powerpoint/2010/main" val="304257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150165"/>
          </a:xfrm>
        </p:spPr>
        <p:txBody>
          <a:bodyPr/>
          <a:lstStyle/>
          <a:p>
            <a:r>
              <a:rPr kumimoji="1" lang="ja-JP" altLang="en-US" dirty="0"/>
              <a:t>◆</a:t>
            </a:r>
            <a:r>
              <a:rPr kumimoji="1" lang="ja-JP" altLang="en-US" dirty="0">
                <a:latin typeface="HGP教科書体" panose="02020600000000000000" pitchFamily="18" charset="-128"/>
                <a:ea typeface="HGP教科書体" panose="02020600000000000000" pitchFamily="18" charset="-128"/>
              </a:rPr>
              <a:t>家族構成</a:t>
            </a:r>
          </a:p>
        </p:txBody>
      </p:sp>
      <p:sp>
        <p:nvSpPr>
          <p:cNvPr id="4" name="円/楕円 3"/>
          <p:cNvSpPr/>
          <p:nvPr/>
        </p:nvSpPr>
        <p:spPr>
          <a:xfrm>
            <a:off x="4107812" y="1428749"/>
            <a:ext cx="583475" cy="574766"/>
          </a:xfrm>
          <a:prstGeom prst="ellipse">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363877" y="1506583"/>
            <a:ext cx="592183" cy="48768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224891" y="3122021"/>
            <a:ext cx="583475" cy="574766"/>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375954" y="3180805"/>
            <a:ext cx="592183" cy="48768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691287" y="3165564"/>
            <a:ext cx="717330" cy="5889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a:stCxn id="9" idx="3"/>
            <a:endCxn id="8" idx="2"/>
          </p:cNvCxnSpPr>
          <p:nvPr/>
        </p:nvCxnSpPr>
        <p:spPr>
          <a:xfrm flipV="1">
            <a:off x="1968137" y="3409404"/>
            <a:ext cx="1256754" cy="152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577737" y="3424645"/>
            <a:ext cx="9388" cy="659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793966" y="4084320"/>
            <a:ext cx="15998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3393802" y="4084320"/>
            <a:ext cx="0" cy="42400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793966" y="4084320"/>
            <a:ext cx="8708" cy="4528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V="1">
            <a:off x="2956060" y="1734093"/>
            <a:ext cx="1256754" cy="152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3575049" y="1749334"/>
            <a:ext cx="9388" cy="659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1672045" y="2409009"/>
            <a:ext cx="3315333" cy="185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582432" y="3424645"/>
            <a:ext cx="9388" cy="659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1679892" y="2409009"/>
            <a:ext cx="0" cy="7489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769889" y="3270067"/>
            <a:ext cx="442974" cy="38565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p:nvPr/>
        </p:nvCxnSpPr>
        <p:spPr>
          <a:xfrm>
            <a:off x="4987378" y="2418264"/>
            <a:ext cx="0" cy="7489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031105" y="3723702"/>
            <a:ext cx="747305" cy="369332"/>
          </a:xfrm>
          <a:prstGeom prst="rect">
            <a:avLst/>
          </a:prstGeom>
          <a:noFill/>
        </p:spPr>
        <p:txBody>
          <a:bodyPr wrap="square" rtlCol="0">
            <a:spAutoFit/>
          </a:bodyPr>
          <a:lstStyle/>
          <a:p>
            <a:r>
              <a:rPr kumimoji="1" lang="ja-JP" altLang="en-US" b="1" dirty="0">
                <a:latin typeface="HGP教科書体" panose="02020600000000000000" pitchFamily="18" charset="-128"/>
                <a:ea typeface="HGP教科書体" panose="02020600000000000000" pitchFamily="18" charset="-128"/>
              </a:rPr>
              <a:t>県一</a:t>
            </a:r>
          </a:p>
        </p:txBody>
      </p:sp>
      <p:sp>
        <p:nvSpPr>
          <p:cNvPr id="61" name="テキスト ボックス 60"/>
          <p:cNvSpPr txBox="1"/>
          <p:nvPr/>
        </p:nvSpPr>
        <p:spPr>
          <a:xfrm>
            <a:off x="4661312" y="3884922"/>
            <a:ext cx="747305" cy="369332"/>
          </a:xfrm>
          <a:prstGeom prst="rect">
            <a:avLst/>
          </a:prstGeom>
          <a:noFill/>
        </p:spPr>
        <p:txBody>
          <a:bodyPr wrap="square" rtlCol="0">
            <a:spAutoFit/>
          </a:bodyPr>
          <a:lstStyle/>
          <a:p>
            <a:r>
              <a:rPr kumimoji="1" lang="ja-JP" altLang="en-US" b="1" dirty="0">
                <a:latin typeface="HGP教科書体" panose="02020600000000000000" pitchFamily="18" charset="-128"/>
                <a:ea typeface="HGP教科書体" panose="02020600000000000000" pitchFamily="18" charset="-128"/>
              </a:rPr>
              <a:t>県二</a:t>
            </a:r>
          </a:p>
        </p:txBody>
      </p:sp>
      <p:sp>
        <p:nvSpPr>
          <p:cNvPr id="62" name="円/楕円 61"/>
          <p:cNvSpPr/>
          <p:nvPr/>
        </p:nvSpPr>
        <p:spPr>
          <a:xfrm>
            <a:off x="863283" y="2783477"/>
            <a:ext cx="3376791" cy="2747556"/>
          </a:xfrm>
          <a:prstGeom prst="ellipse">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4441437" y="2882537"/>
            <a:ext cx="1132049" cy="150658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022584" y="2024981"/>
            <a:ext cx="1457009" cy="369332"/>
          </a:xfrm>
          <a:prstGeom prst="rect">
            <a:avLst/>
          </a:prstGeom>
          <a:noFill/>
        </p:spPr>
        <p:txBody>
          <a:bodyPr wrap="square" rtlCol="0">
            <a:spAutoFit/>
          </a:bodyPr>
          <a:lstStyle/>
          <a:p>
            <a:r>
              <a:rPr lang="ja-JP" altLang="en-US" b="1" dirty="0">
                <a:latin typeface="HGP教科書体" panose="02020600000000000000" pitchFamily="18" charset="-128"/>
                <a:ea typeface="HGP教科書体" panose="02020600000000000000" pitchFamily="18" charset="-128"/>
              </a:rPr>
              <a:t>半年前死去</a:t>
            </a:r>
            <a:endParaRPr kumimoji="1" lang="ja-JP" altLang="en-US" b="1" dirty="0">
              <a:latin typeface="HGP教科書体" panose="02020600000000000000" pitchFamily="18" charset="-128"/>
              <a:ea typeface="HGP教科書体" panose="02020600000000000000" pitchFamily="18" charset="-128"/>
            </a:endParaRPr>
          </a:p>
        </p:txBody>
      </p:sp>
      <p:sp>
        <p:nvSpPr>
          <p:cNvPr id="65" name="テキスト ボックス 64"/>
          <p:cNvSpPr txBox="1"/>
          <p:nvPr/>
        </p:nvSpPr>
        <p:spPr>
          <a:xfrm>
            <a:off x="1893250" y="1994263"/>
            <a:ext cx="1457009" cy="369332"/>
          </a:xfrm>
          <a:prstGeom prst="rect">
            <a:avLst/>
          </a:prstGeom>
          <a:noFill/>
        </p:spPr>
        <p:txBody>
          <a:bodyPr wrap="square" rtlCol="0">
            <a:spAutoFit/>
          </a:bodyPr>
          <a:lstStyle/>
          <a:p>
            <a:r>
              <a:rPr lang="ja-JP" altLang="en-US" b="1" dirty="0">
                <a:latin typeface="HGP教科書体" panose="02020600000000000000" pitchFamily="18" charset="-128"/>
                <a:ea typeface="HGP教科書体" panose="02020600000000000000" pitchFamily="18" charset="-128"/>
              </a:rPr>
              <a:t>５年前に死去</a:t>
            </a:r>
            <a:endParaRPr kumimoji="1" lang="ja-JP" altLang="en-US" b="1" dirty="0">
              <a:latin typeface="HGP教科書体" panose="02020600000000000000" pitchFamily="18" charset="-128"/>
              <a:ea typeface="HGP教科書体" panose="02020600000000000000" pitchFamily="18" charset="-128"/>
            </a:endParaRPr>
          </a:p>
        </p:txBody>
      </p:sp>
      <p:sp>
        <p:nvSpPr>
          <p:cNvPr id="3" name="テキスト ボックス 2"/>
          <p:cNvSpPr txBox="1"/>
          <p:nvPr/>
        </p:nvSpPr>
        <p:spPr>
          <a:xfrm>
            <a:off x="1398201" y="3224737"/>
            <a:ext cx="717453" cy="400110"/>
          </a:xfrm>
          <a:prstGeom prst="rect">
            <a:avLst/>
          </a:prstGeom>
          <a:noFill/>
          <a:ln>
            <a:noFill/>
          </a:ln>
        </p:spPr>
        <p:txBody>
          <a:bodyPr wrap="square" rtlCol="0">
            <a:spAutoFit/>
          </a:bodyPr>
          <a:lstStyle/>
          <a:p>
            <a:r>
              <a:rPr kumimoji="1" lang="ja-JP" altLang="en-US" sz="2000" b="1" dirty="0">
                <a:solidFill>
                  <a:srgbClr val="00B050"/>
                </a:solidFill>
                <a:latin typeface="HGP教科書体" panose="02020600000000000000" pitchFamily="18" charset="-128"/>
                <a:ea typeface="HGP教科書体" panose="02020600000000000000" pitchFamily="18" charset="-128"/>
              </a:rPr>
              <a:t>３５</a:t>
            </a:r>
          </a:p>
        </p:txBody>
      </p:sp>
      <p:sp>
        <p:nvSpPr>
          <p:cNvPr id="31" name="テキスト ボックス 30"/>
          <p:cNvSpPr txBox="1"/>
          <p:nvPr/>
        </p:nvSpPr>
        <p:spPr>
          <a:xfrm>
            <a:off x="3216322" y="3255610"/>
            <a:ext cx="717453" cy="400110"/>
          </a:xfrm>
          <a:prstGeom prst="rect">
            <a:avLst/>
          </a:prstGeom>
          <a:noFill/>
          <a:ln>
            <a:noFill/>
          </a:ln>
        </p:spPr>
        <p:txBody>
          <a:bodyPr wrap="square" rtlCol="0">
            <a:spAutoFit/>
          </a:bodyPr>
          <a:lstStyle/>
          <a:p>
            <a:r>
              <a:rPr kumimoji="1" lang="ja-JP" altLang="en-US" sz="2000" b="1" dirty="0">
                <a:solidFill>
                  <a:srgbClr val="00B050"/>
                </a:solidFill>
                <a:latin typeface="HGP教科書体" panose="02020600000000000000" pitchFamily="18" charset="-128"/>
                <a:ea typeface="HGP教科書体" panose="02020600000000000000" pitchFamily="18" charset="-128"/>
              </a:rPr>
              <a:t>３３</a:t>
            </a:r>
          </a:p>
        </p:txBody>
      </p:sp>
      <p:sp>
        <p:nvSpPr>
          <p:cNvPr id="32" name="テキスト ボックス 31"/>
          <p:cNvSpPr txBox="1"/>
          <p:nvPr/>
        </p:nvSpPr>
        <p:spPr>
          <a:xfrm>
            <a:off x="1443947" y="5524166"/>
            <a:ext cx="717453" cy="400110"/>
          </a:xfrm>
          <a:prstGeom prst="rect">
            <a:avLst/>
          </a:prstGeom>
          <a:noFill/>
          <a:ln>
            <a:noFill/>
          </a:ln>
        </p:spPr>
        <p:txBody>
          <a:bodyPr wrap="square" rtlCol="0">
            <a:spAutoFit/>
          </a:bodyPr>
          <a:lstStyle/>
          <a:p>
            <a:r>
              <a:rPr kumimoji="1" lang="ja-JP" altLang="en-US" sz="2000" b="1" dirty="0">
                <a:solidFill>
                  <a:srgbClr val="00B050"/>
                </a:solidFill>
                <a:latin typeface="HGP教科書体" panose="02020600000000000000" pitchFamily="18" charset="-128"/>
                <a:ea typeface="HGP教科書体" panose="02020600000000000000" pitchFamily="18" charset="-128"/>
              </a:rPr>
              <a:t>小</a:t>
            </a:r>
            <a:r>
              <a:rPr kumimoji="1" lang="en-US" altLang="ja-JP" sz="2000" b="1" dirty="0">
                <a:solidFill>
                  <a:srgbClr val="00B050"/>
                </a:solidFill>
                <a:latin typeface="HGP教科書体" panose="02020600000000000000" pitchFamily="18" charset="-128"/>
                <a:ea typeface="HGP教科書体" panose="02020600000000000000" pitchFamily="18" charset="-128"/>
              </a:rPr>
              <a:t>1</a:t>
            </a:r>
            <a:endParaRPr kumimoji="1" lang="ja-JP" altLang="en-US" sz="2000" b="1" dirty="0">
              <a:solidFill>
                <a:srgbClr val="00B050"/>
              </a:solidFill>
              <a:latin typeface="HGP教科書体" panose="02020600000000000000" pitchFamily="18" charset="-128"/>
              <a:ea typeface="HGP教科書体" panose="02020600000000000000" pitchFamily="18" charset="-128"/>
            </a:endParaRPr>
          </a:p>
        </p:txBody>
      </p:sp>
      <p:sp>
        <p:nvSpPr>
          <p:cNvPr id="34" name="テキスト ボックス 33"/>
          <p:cNvSpPr txBox="1"/>
          <p:nvPr/>
        </p:nvSpPr>
        <p:spPr>
          <a:xfrm>
            <a:off x="3140664" y="5541936"/>
            <a:ext cx="717453" cy="400110"/>
          </a:xfrm>
          <a:prstGeom prst="rect">
            <a:avLst/>
          </a:prstGeom>
          <a:noFill/>
          <a:ln>
            <a:noFill/>
          </a:ln>
        </p:spPr>
        <p:txBody>
          <a:bodyPr wrap="square" rtlCol="0">
            <a:spAutoFit/>
          </a:bodyPr>
          <a:lstStyle/>
          <a:p>
            <a:r>
              <a:rPr lang="en-US" altLang="ja-JP" sz="2000" b="1" dirty="0">
                <a:solidFill>
                  <a:srgbClr val="00B050"/>
                </a:solidFill>
                <a:latin typeface="HGP教科書体" panose="02020600000000000000" pitchFamily="18" charset="-128"/>
                <a:ea typeface="HGP教科書体" panose="02020600000000000000" pitchFamily="18" charset="-128"/>
              </a:rPr>
              <a:t>2</a:t>
            </a:r>
            <a:r>
              <a:rPr lang="ja-JP" altLang="en-US" sz="2000" b="1" dirty="0">
                <a:solidFill>
                  <a:srgbClr val="00B050"/>
                </a:solidFill>
                <a:latin typeface="HGP教科書体" panose="02020600000000000000" pitchFamily="18" charset="-128"/>
                <a:ea typeface="HGP教科書体" panose="02020600000000000000" pitchFamily="18" charset="-128"/>
              </a:rPr>
              <a:t>歳</a:t>
            </a:r>
            <a:endParaRPr kumimoji="1" lang="ja-JP" altLang="en-US" sz="2000" b="1" dirty="0">
              <a:solidFill>
                <a:srgbClr val="00B050"/>
              </a:solidFill>
              <a:latin typeface="HGP教科書体" panose="02020600000000000000" pitchFamily="18" charset="-128"/>
              <a:ea typeface="HGP教科書体" panose="02020600000000000000" pitchFamily="18" charset="-128"/>
            </a:endParaRPr>
          </a:p>
        </p:txBody>
      </p:sp>
      <p:sp>
        <p:nvSpPr>
          <p:cNvPr id="36" name="テキスト ボックス 35"/>
          <p:cNvSpPr txBox="1"/>
          <p:nvPr/>
        </p:nvSpPr>
        <p:spPr>
          <a:xfrm>
            <a:off x="4714244" y="1603405"/>
            <a:ext cx="997239" cy="400110"/>
          </a:xfrm>
          <a:prstGeom prst="rect">
            <a:avLst/>
          </a:prstGeom>
          <a:noFill/>
          <a:ln>
            <a:noFill/>
          </a:ln>
        </p:spPr>
        <p:txBody>
          <a:bodyPr wrap="square" rtlCol="0">
            <a:spAutoFit/>
          </a:bodyPr>
          <a:lstStyle/>
          <a:p>
            <a:r>
              <a:rPr lang="ja-JP" altLang="en-US" sz="2000" b="1" dirty="0">
                <a:solidFill>
                  <a:srgbClr val="00B050"/>
                </a:solidFill>
                <a:latin typeface="HGP教科書体" panose="02020600000000000000" pitchFamily="18" charset="-128"/>
                <a:ea typeface="HGP教科書体" panose="02020600000000000000" pitchFamily="18" charset="-128"/>
              </a:rPr>
              <a:t>６０歳</a:t>
            </a:r>
            <a:endParaRPr kumimoji="1" lang="ja-JP" altLang="en-US" sz="2000" b="1" dirty="0">
              <a:solidFill>
                <a:srgbClr val="00B050"/>
              </a:solidFill>
              <a:latin typeface="HGP教科書体" panose="02020600000000000000" pitchFamily="18" charset="-128"/>
              <a:ea typeface="HGP教科書体" panose="02020600000000000000" pitchFamily="18" charset="-128"/>
            </a:endParaRPr>
          </a:p>
        </p:txBody>
      </p:sp>
      <p:sp>
        <p:nvSpPr>
          <p:cNvPr id="37" name="テキスト ボックス 36"/>
          <p:cNvSpPr txBox="1"/>
          <p:nvPr/>
        </p:nvSpPr>
        <p:spPr>
          <a:xfrm>
            <a:off x="1375954" y="1603405"/>
            <a:ext cx="997239" cy="400110"/>
          </a:xfrm>
          <a:prstGeom prst="rect">
            <a:avLst/>
          </a:prstGeom>
          <a:noFill/>
          <a:ln>
            <a:noFill/>
          </a:ln>
        </p:spPr>
        <p:txBody>
          <a:bodyPr wrap="square" rtlCol="0">
            <a:spAutoFit/>
          </a:bodyPr>
          <a:lstStyle/>
          <a:p>
            <a:r>
              <a:rPr lang="ja-JP" altLang="en-US" sz="2000" b="1" dirty="0">
                <a:solidFill>
                  <a:srgbClr val="00B050"/>
                </a:solidFill>
                <a:latin typeface="HGP教科書体" panose="02020600000000000000" pitchFamily="18" charset="-128"/>
                <a:ea typeface="HGP教科書体" panose="02020600000000000000" pitchFamily="18" charset="-128"/>
              </a:rPr>
              <a:t>５８歳</a:t>
            </a:r>
            <a:endParaRPr kumimoji="1" lang="ja-JP" altLang="en-US" sz="2000" b="1" dirty="0">
              <a:solidFill>
                <a:srgbClr val="00B050"/>
              </a:solidFill>
              <a:latin typeface="HGP教科書体" panose="02020600000000000000" pitchFamily="18" charset="-128"/>
              <a:ea typeface="HGP教科書体" panose="02020600000000000000" pitchFamily="18" charset="-128"/>
            </a:endParaRPr>
          </a:p>
        </p:txBody>
      </p:sp>
      <p:sp>
        <p:nvSpPr>
          <p:cNvPr id="38" name="テキスト ボックス 37"/>
          <p:cNvSpPr txBox="1"/>
          <p:nvPr/>
        </p:nvSpPr>
        <p:spPr>
          <a:xfrm>
            <a:off x="4725400" y="3276894"/>
            <a:ext cx="717453" cy="400110"/>
          </a:xfrm>
          <a:prstGeom prst="rect">
            <a:avLst/>
          </a:prstGeom>
          <a:noFill/>
          <a:ln>
            <a:noFill/>
          </a:ln>
        </p:spPr>
        <p:txBody>
          <a:bodyPr wrap="square" rtlCol="0">
            <a:spAutoFit/>
          </a:bodyPr>
          <a:lstStyle/>
          <a:p>
            <a:r>
              <a:rPr kumimoji="1" lang="ja-JP" altLang="en-US" sz="2000" b="1" dirty="0">
                <a:latin typeface="HGP教科書体" panose="02020600000000000000" pitchFamily="18" charset="-128"/>
                <a:ea typeface="HGP教科書体" panose="02020600000000000000" pitchFamily="18" charset="-128"/>
              </a:rPr>
              <a:t>３０</a:t>
            </a:r>
          </a:p>
        </p:txBody>
      </p:sp>
      <p:sp>
        <p:nvSpPr>
          <p:cNvPr id="6" name="スライド番号プレースホルダー 5"/>
          <p:cNvSpPr>
            <a:spLocks noGrp="1"/>
          </p:cNvSpPr>
          <p:nvPr>
            <p:ph type="sldNum" sz="quarter" idx="12"/>
          </p:nvPr>
        </p:nvSpPr>
        <p:spPr/>
        <p:txBody>
          <a:bodyPr/>
          <a:lstStyle/>
          <a:p>
            <a:fld id="{4D5AB5FA-0DB7-4F4F-BE68-CF72355F2276}" type="slidenum">
              <a:rPr kumimoji="1" lang="ja-JP" altLang="en-US" smtClean="0"/>
              <a:t>7</a:t>
            </a:fld>
            <a:endParaRPr kumimoji="1" lang="ja-JP" altLang="en-US"/>
          </a:p>
        </p:txBody>
      </p:sp>
      <p:sp>
        <p:nvSpPr>
          <p:cNvPr id="39" name="正方形/長方形 38">
            <a:extLst>
              <a:ext uri="{FF2B5EF4-FFF2-40B4-BE49-F238E27FC236}">
                <a16:creationId xmlns:a16="http://schemas.microsoft.com/office/drawing/2014/main" id="{FD1ACE5E-60BA-442C-BBF3-D2F51FC33926}"/>
              </a:ext>
            </a:extLst>
          </p:cNvPr>
          <p:cNvSpPr/>
          <p:nvPr/>
        </p:nvSpPr>
        <p:spPr>
          <a:xfrm>
            <a:off x="1523471" y="4530364"/>
            <a:ext cx="592183" cy="48768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円/楕円 3">
            <a:extLst>
              <a:ext uri="{FF2B5EF4-FFF2-40B4-BE49-F238E27FC236}">
                <a16:creationId xmlns:a16="http://schemas.microsoft.com/office/drawing/2014/main" id="{53652E13-B314-4125-8260-DAB859DCC5D3}"/>
              </a:ext>
            </a:extLst>
          </p:cNvPr>
          <p:cNvSpPr/>
          <p:nvPr/>
        </p:nvSpPr>
        <p:spPr>
          <a:xfrm>
            <a:off x="3065099" y="4508326"/>
            <a:ext cx="583475" cy="574766"/>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4716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1565" y="321584"/>
            <a:ext cx="7886700" cy="941160"/>
          </a:xfrm>
        </p:spPr>
        <p:txBody>
          <a:bodyPr/>
          <a:lstStyle/>
          <a:p>
            <a:r>
              <a:rPr kumimoji="1" lang="ja-JP" altLang="en-US" dirty="0"/>
              <a:t>◆ </a:t>
            </a:r>
            <a:r>
              <a:rPr kumimoji="1" lang="ja-JP" altLang="en-US" dirty="0">
                <a:latin typeface="HGP教科書体" panose="02020600000000000000" pitchFamily="18" charset="-128"/>
                <a:ea typeface="HGP教科書体" panose="02020600000000000000" pitchFamily="18" charset="-128"/>
              </a:rPr>
              <a:t>家族（兄）の想い</a:t>
            </a:r>
          </a:p>
        </p:txBody>
      </p:sp>
      <p:sp>
        <p:nvSpPr>
          <p:cNvPr id="3" name="コンテンツ プレースホルダー 2"/>
          <p:cNvSpPr>
            <a:spLocks noGrp="1"/>
          </p:cNvSpPr>
          <p:nvPr>
            <p:ph idx="1"/>
          </p:nvPr>
        </p:nvSpPr>
        <p:spPr>
          <a:xfrm>
            <a:off x="394152" y="2096086"/>
            <a:ext cx="8182158" cy="4495213"/>
          </a:xfrm>
        </p:spPr>
        <p:txBody>
          <a:bodyPr>
            <a:normAutofit/>
          </a:bodyPr>
          <a:lstStyle/>
          <a:p>
            <a:r>
              <a:rPr lang="ja-JP" altLang="en-US" sz="4000" b="1" dirty="0">
                <a:latin typeface="HGP教科書体" panose="02020600000000000000" pitchFamily="18" charset="-128"/>
                <a:ea typeface="HGP教科書体" panose="02020600000000000000" pitchFamily="18" charset="-128"/>
              </a:rPr>
              <a:t>兄は仕事も忙しく家庭もあり、これ以上の毎日の訪問は難しい</a:t>
            </a:r>
            <a:endParaRPr lang="en-US" altLang="ja-JP" sz="4000" b="1" dirty="0">
              <a:latin typeface="HGP教科書体" panose="02020600000000000000" pitchFamily="18" charset="-128"/>
              <a:ea typeface="HGP教科書体" panose="02020600000000000000" pitchFamily="18" charset="-128"/>
            </a:endParaRPr>
          </a:p>
          <a:p>
            <a:pPr marL="0" indent="0">
              <a:buNone/>
            </a:pPr>
            <a:endParaRPr lang="en-US" altLang="ja-JP" sz="4000" b="1" dirty="0">
              <a:latin typeface="HGP教科書体" panose="02020600000000000000" pitchFamily="18" charset="-128"/>
              <a:ea typeface="HGP教科書体" panose="02020600000000000000" pitchFamily="18" charset="-128"/>
            </a:endParaRPr>
          </a:p>
          <a:p>
            <a:r>
              <a:rPr lang="ja-JP" altLang="en-US" sz="4000" b="1" dirty="0">
                <a:latin typeface="HGP教科書体" panose="02020600000000000000" pitchFamily="18" charset="-128"/>
                <a:ea typeface="HGP教科書体" panose="02020600000000000000" pitchFamily="18" charset="-128"/>
              </a:rPr>
              <a:t>グループホームに入ってもらったほうが安心である</a:t>
            </a:r>
            <a:endParaRPr lang="en-US" altLang="ja-JP" sz="4000" b="1" dirty="0">
              <a:latin typeface="HGP教科書体" panose="02020600000000000000" pitchFamily="18" charset="-128"/>
              <a:ea typeface="HGP教科書体" panose="02020600000000000000" pitchFamily="18" charset="-128"/>
            </a:endParaRPr>
          </a:p>
        </p:txBody>
      </p:sp>
      <p:sp>
        <p:nvSpPr>
          <p:cNvPr id="5" name="スライド番号プレースホルダー 4"/>
          <p:cNvSpPr>
            <a:spLocks noGrp="1"/>
          </p:cNvSpPr>
          <p:nvPr>
            <p:ph type="sldNum" sz="quarter" idx="12"/>
          </p:nvPr>
        </p:nvSpPr>
        <p:spPr/>
        <p:txBody>
          <a:bodyPr/>
          <a:lstStyle/>
          <a:p>
            <a:fld id="{4D5AB5FA-0DB7-4F4F-BE68-CF72355F2276}" type="slidenum">
              <a:rPr kumimoji="1" lang="ja-JP" altLang="en-US" smtClean="0"/>
              <a:t>8</a:t>
            </a:fld>
            <a:endParaRPr kumimoji="1" lang="ja-JP" altLang="en-US"/>
          </a:p>
        </p:txBody>
      </p:sp>
    </p:spTree>
    <p:extLst>
      <p:ext uri="{BB962C8B-B14F-4D97-AF65-F5344CB8AC3E}">
        <p14:creationId xmlns:p14="http://schemas.microsoft.com/office/powerpoint/2010/main" val="2912539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　</a:t>
            </a:r>
            <a:r>
              <a:rPr kumimoji="1" lang="ja-JP" altLang="en-US" dirty="0">
                <a:latin typeface="HGP教科書体" panose="02020600000000000000" pitchFamily="18" charset="-128"/>
                <a:ea typeface="HGP教科書体" panose="02020600000000000000" pitchFamily="18" charset="-128"/>
              </a:rPr>
              <a:t>県二さん生活歴</a:t>
            </a:r>
          </a:p>
        </p:txBody>
      </p:sp>
      <p:sp>
        <p:nvSpPr>
          <p:cNvPr id="3" name="縦書きテキスト プレースホルダー 2"/>
          <p:cNvSpPr>
            <a:spLocks noGrp="1"/>
          </p:cNvSpPr>
          <p:nvPr>
            <p:ph type="body" orient="vert" idx="1"/>
          </p:nvPr>
        </p:nvSpPr>
        <p:spPr>
          <a:xfrm>
            <a:off x="42203" y="2020827"/>
            <a:ext cx="7934178" cy="4461814"/>
          </a:xfrm>
        </p:spPr>
        <p:txBody>
          <a:bodyPr vert="eaVert" anchor="t" anchorCtr="0">
            <a:noAutofit/>
          </a:bodyPr>
          <a:lstStyle/>
          <a:p>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Ｒ７</a:t>
            </a:r>
            <a:r>
              <a:rPr lang="ja-JP" altLang="en-US" sz="1400" b="1" dirty="0">
                <a:latin typeface="HGP教科書体" panose="02020600000000000000" pitchFamily="18" charset="-128"/>
                <a:ea typeface="HGP教科書体" panose="02020600000000000000" pitchFamily="18" charset="-128"/>
              </a:rPr>
              <a:t>年２</a:t>
            </a:r>
            <a:r>
              <a:rPr kumimoji="1" lang="ja-JP" altLang="en-US" sz="1400" b="1" dirty="0">
                <a:latin typeface="HGP教科書体" panose="02020600000000000000" pitchFamily="18" charset="-128"/>
                <a:ea typeface="HGP教科書体" panose="02020600000000000000" pitchFamily="18" charset="-128"/>
              </a:rPr>
              <a:t>月　　　 母、心筋梗塞にて死去</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Ｒ２年</a:t>
            </a:r>
            <a:r>
              <a:rPr lang="ja-JP" altLang="en-US" sz="1400" b="1" dirty="0">
                <a:latin typeface="HGP教科書体" panose="02020600000000000000" pitchFamily="18" charset="-128"/>
                <a:ea typeface="HGP教科書体" panose="02020600000000000000" pitchFamily="18" charset="-128"/>
              </a:rPr>
              <a:t>６月</a:t>
            </a:r>
            <a:r>
              <a:rPr kumimoji="1" lang="ja-JP" altLang="en-US" sz="1400" b="1" dirty="0">
                <a:latin typeface="HGP教科書体" panose="02020600000000000000" pitchFamily="18" charset="-128"/>
                <a:ea typeface="HGP教科書体" panose="02020600000000000000" pitchFamily="18" charset="-128"/>
              </a:rPr>
              <a:t>　　　　 父、脳梗塞にて死去</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Ｈ２６年</a:t>
            </a:r>
            <a:r>
              <a:rPr lang="ja-JP" altLang="en-US" sz="1400" b="1" dirty="0">
                <a:latin typeface="HGP教科書体" panose="02020600000000000000" pitchFamily="18" charset="-128"/>
                <a:ea typeface="HGP教科書体" panose="02020600000000000000" pitchFamily="18" charset="-128"/>
              </a:rPr>
              <a:t>１２</a:t>
            </a:r>
            <a:r>
              <a:rPr kumimoji="1" lang="ja-JP" altLang="en-US" sz="1400" b="1" dirty="0">
                <a:latin typeface="HGP教科書体" panose="02020600000000000000" pitchFamily="18" charset="-128"/>
                <a:ea typeface="HGP教科書体" panose="02020600000000000000" pitchFamily="18" charset="-128"/>
              </a:rPr>
              <a:t>月　　　 障害年金申請（</a:t>
            </a:r>
            <a:r>
              <a:rPr kumimoji="1" lang="en-US" altLang="ja-JP" sz="1400" b="1" dirty="0">
                <a:latin typeface="HGP教科書体" panose="02020600000000000000" pitchFamily="18" charset="-128"/>
                <a:ea typeface="HGP教科書体" panose="02020600000000000000" pitchFamily="18" charset="-128"/>
              </a:rPr>
              <a:t>20</a:t>
            </a:r>
            <a:r>
              <a:rPr kumimoji="1" lang="ja-JP" altLang="en-US" sz="1400" b="1" dirty="0">
                <a:latin typeface="HGP教科書体" panose="02020600000000000000" pitchFamily="18" charset="-128"/>
                <a:ea typeface="HGP教科書体" panose="02020600000000000000" pitchFamily="18" charset="-128"/>
              </a:rPr>
              <a:t>歳時）</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lang="ja-JP" altLang="en-US" sz="1400" b="1" dirty="0">
                <a:latin typeface="HGP教科書体" panose="02020600000000000000" pitchFamily="18" charset="-128"/>
                <a:ea typeface="HGP教科書体" panose="02020600000000000000" pitchFamily="18" charset="-128"/>
              </a:rPr>
              <a:t>Ｈ２５年８月　　　 離職し、自営農業手伝いする</a:t>
            </a:r>
            <a:endParaRPr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a:t>
            </a:r>
            <a:r>
              <a:rPr lang="ja-JP" altLang="en-US" sz="1400" b="1" dirty="0">
                <a:latin typeface="HGP教科書体" panose="02020600000000000000" pitchFamily="18" charset="-128"/>
                <a:ea typeface="HGP教科書体" panose="02020600000000000000" pitchFamily="18" charset="-128"/>
              </a:rPr>
              <a:t>２５</a:t>
            </a:r>
            <a:r>
              <a:rPr kumimoji="1" lang="ja-JP" altLang="en-US" sz="1400" b="1" dirty="0">
                <a:latin typeface="HGP教科書体" panose="02020600000000000000" pitchFamily="18" charset="-128"/>
                <a:ea typeface="HGP教科書体" panose="02020600000000000000" pitchFamily="18" charset="-128"/>
              </a:rPr>
              <a:t>年</a:t>
            </a:r>
            <a:r>
              <a:rPr lang="ja-JP" altLang="en-US" sz="1400" b="1" dirty="0">
                <a:latin typeface="HGP教科書体" panose="02020600000000000000" pitchFamily="18" charset="-128"/>
                <a:ea typeface="HGP教科書体" panose="02020600000000000000" pitchFamily="18" charset="-128"/>
              </a:rPr>
              <a:t>４</a:t>
            </a:r>
            <a:r>
              <a:rPr kumimoji="1" lang="ja-JP" altLang="en-US" sz="1400" b="1" dirty="0">
                <a:latin typeface="HGP教科書体" panose="02020600000000000000" pitchFamily="18" charset="-128"/>
                <a:ea typeface="HGP教科書体" panose="02020600000000000000" pitchFamily="18" charset="-128"/>
              </a:rPr>
              <a:t>月　　　 クリーニング店就職</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lang="en-US" altLang="ja-JP" sz="1400" b="1" dirty="0">
              <a:latin typeface="HGP教科書体" panose="02020600000000000000" pitchFamily="18" charset="-128"/>
              <a:ea typeface="HGP教科書体" panose="02020600000000000000" pitchFamily="18" charset="-128"/>
            </a:endParaRPr>
          </a:p>
          <a:p>
            <a:pPr marL="0" indent="0">
              <a:buNone/>
            </a:pPr>
            <a:r>
              <a:rPr lang="ja-JP" altLang="en-US" sz="1400" b="1" dirty="0">
                <a:latin typeface="HGP教科書体" panose="02020600000000000000" pitchFamily="18" charset="-128"/>
                <a:ea typeface="HGP教科書体" panose="02020600000000000000" pitchFamily="18" charset="-128"/>
              </a:rPr>
              <a:t>Ｈ２５年３月　　　 養護学校高等部卒業</a:t>
            </a:r>
            <a:endParaRPr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Ｈ２２年</a:t>
            </a:r>
            <a:r>
              <a:rPr lang="ja-JP" altLang="en-US" sz="1400" b="1" dirty="0">
                <a:latin typeface="HGP教科書体" panose="02020600000000000000" pitchFamily="18" charset="-128"/>
                <a:ea typeface="HGP教科書体" panose="02020600000000000000" pitchFamily="18" charset="-128"/>
              </a:rPr>
              <a:t>３</a:t>
            </a:r>
            <a:r>
              <a:rPr kumimoji="1" lang="ja-JP" altLang="en-US" sz="1400" b="1" dirty="0">
                <a:latin typeface="HGP教科書体" panose="02020600000000000000" pitchFamily="18" charset="-128"/>
                <a:ea typeface="HGP教科書体" panose="02020600000000000000" pitchFamily="18" charset="-128"/>
              </a:rPr>
              <a:t>月　　　 養護学校中等部卒業</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a:t>
            </a:r>
            <a:r>
              <a:rPr lang="ja-JP" altLang="en-US" sz="1400" b="1" dirty="0">
                <a:latin typeface="HGP教科書体" panose="02020600000000000000" pitchFamily="18" charset="-128"/>
                <a:ea typeface="HGP教科書体" panose="02020600000000000000" pitchFamily="18" charset="-128"/>
              </a:rPr>
              <a:t>１９</a:t>
            </a:r>
            <a:r>
              <a:rPr kumimoji="1" lang="ja-JP" altLang="en-US" sz="1400" b="1" dirty="0">
                <a:latin typeface="HGP教科書体" panose="02020600000000000000" pitchFamily="18" charset="-128"/>
                <a:ea typeface="HGP教科書体" panose="02020600000000000000" pitchFamily="18" charset="-128"/>
              </a:rPr>
              <a:t>年</a:t>
            </a:r>
            <a:r>
              <a:rPr lang="ja-JP" altLang="en-US" sz="1400" b="1" dirty="0">
                <a:latin typeface="HGP教科書体" panose="02020600000000000000" pitchFamily="18" charset="-128"/>
                <a:ea typeface="HGP教科書体" panose="02020600000000000000" pitchFamily="18" charset="-128"/>
              </a:rPr>
              <a:t>３</a:t>
            </a:r>
            <a:r>
              <a:rPr kumimoji="1" lang="ja-JP" altLang="en-US" sz="1400" b="1" dirty="0">
                <a:latin typeface="HGP教科書体" panose="02020600000000000000" pitchFamily="18" charset="-128"/>
                <a:ea typeface="HGP教科書体" panose="02020600000000000000" pitchFamily="18" charset="-128"/>
              </a:rPr>
              <a:t>月　　　 市内の小学校卒業</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kumimoji="1" lang="en-US" altLang="ja-JP" sz="1400" b="1" dirty="0">
              <a:latin typeface="HGP教科書体" panose="02020600000000000000" pitchFamily="18" charset="-128"/>
              <a:ea typeface="HGP教科書体" panose="02020600000000000000" pitchFamily="18" charset="-128"/>
            </a:endParaRPr>
          </a:p>
          <a:p>
            <a:pPr marL="0" indent="0">
              <a:buNone/>
            </a:pPr>
            <a:r>
              <a:rPr lang="ja-JP" altLang="en-US" sz="1400" b="1" dirty="0">
                <a:latin typeface="HGP教科書体" panose="02020600000000000000" pitchFamily="18" charset="-128"/>
                <a:ea typeface="HGP教科書体" panose="02020600000000000000" pitchFamily="18" charset="-128"/>
              </a:rPr>
              <a:t>Ｈ１８年９月　　　 療育手帳取得（</a:t>
            </a:r>
            <a:r>
              <a:rPr lang="en-US" altLang="ja-JP" sz="1400" b="1" dirty="0">
                <a:latin typeface="HGP教科書体" panose="02020600000000000000" pitchFamily="18" charset="-128"/>
                <a:ea typeface="HGP教科書体" panose="02020600000000000000" pitchFamily="18" charset="-128"/>
              </a:rPr>
              <a:t>11</a:t>
            </a:r>
            <a:r>
              <a:rPr lang="ja-JP" altLang="en-US" sz="1400" b="1" dirty="0">
                <a:latin typeface="HGP教科書体" panose="02020600000000000000" pitchFamily="18" charset="-128"/>
                <a:ea typeface="HGP教科書体" panose="02020600000000000000" pitchFamily="18" charset="-128"/>
              </a:rPr>
              <a:t>歳時）</a:t>
            </a:r>
            <a:endParaRPr lang="en-US" altLang="ja-JP" sz="1400" b="1" dirty="0">
              <a:latin typeface="HGP教科書体" panose="02020600000000000000" pitchFamily="18" charset="-128"/>
              <a:ea typeface="HGP教科書体" panose="02020600000000000000" pitchFamily="18" charset="-128"/>
            </a:endParaRPr>
          </a:p>
          <a:p>
            <a:pPr marL="0" indent="0">
              <a:buNone/>
            </a:pPr>
            <a:endParaRPr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Ｈ１３年</a:t>
            </a:r>
            <a:r>
              <a:rPr lang="ja-JP" altLang="en-US" sz="1400" b="1" dirty="0">
                <a:latin typeface="HGP教科書体" panose="02020600000000000000" pitchFamily="18" charset="-128"/>
                <a:ea typeface="HGP教科書体" panose="02020600000000000000" pitchFamily="18" charset="-128"/>
              </a:rPr>
              <a:t>４</a:t>
            </a:r>
            <a:r>
              <a:rPr kumimoji="1" lang="ja-JP" altLang="en-US" sz="1400" b="1" dirty="0">
                <a:latin typeface="HGP教科書体" panose="02020600000000000000" pitchFamily="18" charset="-128"/>
                <a:ea typeface="HGP教科書体" panose="02020600000000000000" pitchFamily="18" charset="-128"/>
              </a:rPr>
              <a:t>月　　　 市内の小学校</a:t>
            </a:r>
            <a:r>
              <a:rPr kumimoji="1" lang="en-US" altLang="ja-JP" sz="1400" b="1" dirty="0">
                <a:latin typeface="HGP教科書体" panose="02020600000000000000" pitchFamily="18" charset="-128"/>
                <a:ea typeface="HGP教科書体" panose="02020600000000000000" pitchFamily="18" charset="-128"/>
              </a:rPr>
              <a:t>(</a:t>
            </a:r>
            <a:r>
              <a:rPr kumimoji="1" lang="ja-JP" altLang="en-US" sz="1400" b="1" dirty="0">
                <a:latin typeface="HGP教科書体" panose="02020600000000000000" pitchFamily="18" charset="-128"/>
                <a:ea typeface="HGP教科書体" panose="02020600000000000000" pitchFamily="18" charset="-128"/>
              </a:rPr>
              <a:t>特殊学級</a:t>
            </a:r>
            <a:r>
              <a:rPr kumimoji="1" lang="en-US" altLang="ja-JP" sz="1400" b="1" dirty="0">
                <a:latin typeface="HGP教科書体" panose="02020600000000000000" pitchFamily="18" charset="-128"/>
                <a:ea typeface="HGP教科書体" panose="02020600000000000000" pitchFamily="18" charset="-128"/>
              </a:rPr>
              <a:t>)</a:t>
            </a:r>
            <a:r>
              <a:rPr lang="ja-JP" altLang="en-US" sz="1400" b="1" dirty="0">
                <a:latin typeface="HGP教科書体" panose="02020600000000000000" pitchFamily="18" charset="-128"/>
                <a:ea typeface="HGP教科書体" panose="02020600000000000000" pitchFamily="18" charset="-128"/>
              </a:rPr>
              <a:t>入学</a:t>
            </a:r>
            <a:endParaRPr lang="en-US" altLang="ja-JP" sz="1400" b="1" dirty="0">
              <a:latin typeface="HGP教科書体" panose="02020600000000000000" pitchFamily="18" charset="-128"/>
              <a:ea typeface="HGP教科書体" panose="02020600000000000000" pitchFamily="18" charset="-128"/>
            </a:endParaRPr>
          </a:p>
          <a:p>
            <a:pPr marL="0" indent="0">
              <a:buNone/>
            </a:pPr>
            <a:endParaRPr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Ｈ９</a:t>
            </a:r>
            <a:r>
              <a:rPr lang="ja-JP" altLang="en-US" sz="1400" b="1" dirty="0">
                <a:latin typeface="HGP教科書体" panose="02020600000000000000" pitchFamily="18" charset="-128"/>
                <a:ea typeface="HGP教科書体" panose="02020600000000000000" pitchFamily="18" charset="-128"/>
              </a:rPr>
              <a:t>年９月　　　 ３</a:t>
            </a:r>
            <a:r>
              <a:rPr kumimoji="1" lang="ja-JP" altLang="en-US" sz="1400" b="1" dirty="0">
                <a:latin typeface="HGP教科書体" panose="02020600000000000000" pitchFamily="18" charset="-128"/>
                <a:ea typeface="HGP教科書体" panose="02020600000000000000" pitchFamily="18" charset="-128"/>
              </a:rPr>
              <a:t>歳児検診で発達遅れ指摘</a:t>
            </a:r>
            <a:endParaRPr kumimoji="1" lang="en-US" altLang="ja-JP" sz="1400" b="1" dirty="0">
              <a:latin typeface="HGP教科書体" panose="02020600000000000000" pitchFamily="18" charset="-128"/>
              <a:ea typeface="HGP教科書体" panose="02020600000000000000" pitchFamily="18" charset="-128"/>
            </a:endParaRPr>
          </a:p>
          <a:p>
            <a:pPr marL="0" indent="0">
              <a:buNone/>
            </a:pPr>
            <a:endParaRPr lang="en-US" altLang="ja-JP" sz="1400" b="1" dirty="0">
              <a:latin typeface="HGP教科書体" panose="02020600000000000000" pitchFamily="18" charset="-128"/>
              <a:ea typeface="HGP教科書体" panose="02020600000000000000" pitchFamily="18" charset="-128"/>
            </a:endParaRPr>
          </a:p>
          <a:p>
            <a:pPr marL="0" indent="0">
              <a:buNone/>
            </a:pPr>
            <a:r>
              <a:rPr kumimoji="1" lang="ja-JP" altLang="en-US" sz="1400" b="1" dirty="0">
                <a:latin typeface="HGP教科書体" panose="02020600000000000000" pitchFamily="18" charset="-128"/>
                <a:ea typeface="HGP教科書体" panose="02020600000000000000" pitchFamily="18" charset="-128"/>
              </a:rPr>
              <a:t>Ｈ６年</a:t>
            </a:r>
            <a:r>
              <a:rPr lang="ja-JP" altLang="en-US" sz="1400" b="1" dirty="0">
                <a:latin typeface="HGP教科書体" panose="02020600000000000000" pitchFamily="18" charset="-128"/>
                <a:ea typeface="HGP教科書体" panose="02020600000000000000" pitchFamily="18" charset="-128"/>
              </a:rPr>
              <a:t>１２</a:t>
            </a:r>
            <a:r>
              <a:rPr kumimoji="1" lang="ja-JP" altLang="en-US" sz="1400" b="1" dirty="0">
                <a:latin typeface="HGP教科書体" panose="02020600000000000000" pitchFamily="18" charset="-128"/>
                <a:ea typeface="HGP教科書体" panose="02020600000000000000" pitchFamily="18" charset="-128"/>
              </a:rPr>
              <a:t>月　　　 出生</a:t>
            </a:r>
            <a:endParaRPr kumimoji="1" lang="en-US" altLang="ja-JP" sz="1400" b="1" dirty="0">
              <a:latin typeface="HGP教科書体" panose="02020600000000000000" pitchFamily="18" charset="-128"/>
              <a:ea typeface="HGP教科書体" panose="02020600000000000000" pitchFamily="18" charset="-128"/>
            </a:endParaRPr>
          </a:p>
        </p:txBody>
      </p:sp>
      <p:cxnSp>
        <p:nvCxnSpPr>
          <p:cNvPr id="5" name="直線矢印コネクタ 4"/>
          <p:cNvCxnSpPr/>
          <p:nvPr/>
        </p:nvCxnSpPr>
        <p:spPr>
          <a:xfrm flipV="1">
            <a:off x="626012" y="3249638"/>
            <a:ext cx="7920111" cy="2813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cxnSpLocks/>
          </p:cNvCxnSpPr>
          <p:nvPr/>
        </p:nvCxnSpPr>
        <p:spPr>
          <a:xfrm>
            <a:off x="6142307" y="5171754"/>
            <a:ext cx="237304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492370" y="1744394"/>
            <a:ext cx="8187396" cy="4684541"/>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D5AB5FA-0DB7-4F4F-BE68-CF72355F2276}" type="slidenum">
              <a:rPr kumimoji="1" lang="ja-JP" altLang="en-US" smtClean="0"/>
              <a:t>9</a:t>
            </a:fld>
            <a:endParaRPr kumimoji="1" lang="ja-JP" altLang="en-US"/>
          </a:p>
        </p:txBody>
      </p:sp>
    </p:spTree>
    <p:extLst>
      <p:ext uri="{BB962C8B-B14F-4D97-AF65-F5344CB8AC3E}">
        <p14:creationId xmlns:p14="http://schemas.microsoft.com/office/powerpoint/2010/main" val="2082371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3084</TotalTime>
  <Words>4259</Words>
  <Application>Microsoft Office PowerPoint</Application>
  <PresentationFormat>画面に合わせる (4:3)</PresentationFormat>
  <Paragraphs>468</Paragraphs>
  <Slides>40</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40</vt:i4>
      </vt:variant>
    </vt:vector>
  </HeadingPairs>
  <TitlesOfParts>
    <vt:vector size="46" baseType="lpstr">
      <vt:lpstr>HGP教科書体</vt:lpstr>
      <vt:lpstr>HG丸ｺﾞｼｯｸM-PRO</vt:lpstr>
      <vt:lpstr>Arial</vt:lpstr>
      <vt:lpstr>Calibri</vt:lpstr>
      <vt:lpstr>Calibri Light</vt:lpstr>
      <vt:lpstr>Office テーマ</vt:lpstr>
      <vt:lpstr>令和７年度福島県障がい者相談支援（障がい者ケアマネジメント）従事者養成研修（演習）       福島県二さん情報提供書 </vt:lpstr>
      <vt:lpstr>県ニさんの情報提供をするにあたって</vt:lpstr>
      <vt:lpstr>◆　基本情報</vt:lpstr>
      <vt:lpstr>◆　現在の支援状況</vt:lpstr>
      <vt:lpstr>◆　県二さんの状況</vt:lpstr>
      <vt:lpstr>◆　ADL</vt:lpstr>
      <vt:lpstr>◆家族構成</vt:lpstr>
      <vt:lpstr>◆ 家族（兄）の想い</vt:lpstr>
      <vt:lpstr>◆　県二さん生活歴</vt:lpstr>
      <vt:lpstr>◆  県二さんの主な一日の生活パターン</vt:lpstr>
      <vt:lpstr>県二さんの詳細について</vt:lpstr>
      <vt:lpstr>県二さんのADL①</vt:lpstr>
      <vt:lpstr>県二さんのADL②</vt:lpstr>
      <vt:lpstr>県二さんのADL③</vt:lpstr>
      <vt:lpstr>県二さんのADL④</vt:lpstr>
      <vt:lpstr>県二さんのADL⑤</vt:lpstr>
      <vt:lpstr>県二さんのADL⑥</vt:lpstr>
      <vt:lpstr>県二さんの性格</vt:lpstr>
      <vt:lpstr>県二さんの雰囲気</vt:lpstr>
      <vt:lpstr>県二さんの人間関係</vt:lpstr>
      <vt:lpstr>県二さんの仕事面・趣味</vt:lpstr>
      <vt:lpstr>その他</vt:lpstr>
      <vt:lpstr>県二さんを取り巻く環境  （地域の特性、自宅周辺の環境、 近所との関係、自宅の状況、 兄・義姉ができる支援、）</vt:lpstr>
      <vt:lpstr>県二さんの住むＡ市の情報・特性</vt:lpstr>
      <vt:lpstr>PowerPoint プレゼンテーション</vt:lpstr>
      <vt:lpstr>近所との関係</vt:lpstr>
      <vt:lpstr>PowerPoint プレゼンテーション</vt:lpstr>
      <vt:lpstr>兄ができる支援について</vt:lpstr>
      <vt:lpstr>義姉ができる支援について</vt:lpstr>
      <vt:lpstr>Ａ市の障害福祉サービス等 の情報について</vt:lpstr>
      <vt:lpstr>Ａ市（近隣市含む）の障害福祉サービス等に関する情報①</vt:lpstr>
      <vt:lpstr>Ａ市（近隣市含む）の障害福祉サービス等に関する情報②</vt:lpstr>
      <vt:lpstr>PowerPoint プレゼンテーション</vt:lpstr>
      <vt:lpstr>PowerPoint プレゼンテーション</vt:lpstr>
      <vt:lpstr>就労B　「ひまわり」について</vt:lpstr>
      <vt:lpstr>居宅介護事業所「あさがお」 について</vt:lpstr>
      <vt:lpstr>県二さんの主訴について</vt:lpstr>
      <vt:lpstr>県二さんの主訴（初回面談事例から）</vt:lpstr>
      <vt:lpstr>　県二さんの主訴整理表</vt:lpstr>
      <vt:lpstr>　県二さんの主訴整理表（例）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お兄さんからの情報提供</dc:title>
  <dc:creator>鈴木雅史</dc:creator>
  <cp:lastModifiedBy>洋輔 浄土</cp:lastModifiedBy>
  <cp:revision>324</cp:revision>
  <cp:lastPrinted>2021-05-28T06:43:39Z</cp:lastPrinted>
  <dcterms:created xsi:type="dcterms:W3CDTF">2014-09-04T06:27:29Z</dcterms:created>
  <dcterms:modified xsi:type="dcterms:W3CDTF">2025-06-30T00:10:42Z</dcterms:modified>
</cp:coreProperties>
</file>